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6"/>
  </p:handoutMasterIdLst>
  <p:sldIdLst>
    <p:sldId id="256" r:id="rId2"/>
    <p:sldId id="266" r:id="rId3"/>
    <p:sldId id="257" r:id="rId4"/>
    <p:sldId id="259" r:id="rId5"/>
    <p:sldId id="265" r:id="rId6"/>
    <p:sldId id="268" r:id="rId7"/>
    <p:sldId id="260" r:id="rId8"/>
    <p:sldId id="261" r:id="rId9"/>
    <p:sldId id="258" r:id="rId10"/>
    <p:sldId id="267" r:id="rId11"/>
    <p:sldId id="264" r:id="rId12"/>
    <p:sldId id="262" r:id="rId13"/>
    <p:sldId id="269" r:id="rId14"/>
    <p:sldId id="270" r:id="rId15"/>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934DA77-4D65-46FD-928F-BDB0CB44B4B3}" type="datetimeFigureOut">
              <a:rPr lang="lv-LV" smtClean="0"/>
              <a:t>11.03.2021.</a:t>
            </a:fld>
            <a:endParaRPr lang="lv-LV"/>
          </a:p>
        </p:txBody>
      </p:sp>
      <p:sp>
        <p:nvSpPr>
          <p:cNvPr id="4" name="Kājenes vietturis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8CCDF9E-3796-4DE2-99DA-8D1966B4D16B}" type="slidenum">
              <a:rPr lang="lv-LV" smtClean="0"/>
              <a:t>‹#›</a:t>
            </a:fld>
            <a:endParaRPr lang="lv-LV"/>
          </a:p>
        </p:txBody>
      </p:sp>
    </p:spTree>
    <p:extLst>
      <p:ext uri="{BB962C8B-B14F-4D97-AF65-F5344CB8AC3E}">
        <p14:creationId xmlns:p14="http://schemas.microsoft.com/office/powerpoint/2010/main" val="34936602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lv-LV" smtClean="0"/>
              <a:t>Rediģēt šablona virsraksta stilu</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smtClean="0"/>
              <a:t>Noklikšķiniet, lai rediģētu šablona apakšvirsraksta stilu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3/11/2021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dirty="0"/>
          </a:p>
        </p:txBody>
      </p:sp>
      <p:sp>
        <p:nvSpPr>
          <p:cNvPr id="3" name="Vertical Text Placeholder 2"/>
          <p:cNvSpPr>
            <a:spLocks noGrp="1"/>
          </p:cNvSpPr>
          <p:nvPr>
            <p:ph type="body" orient="vert" idx="1"/>
          </p:nvPr>
        </p:nvSpPr>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lv-LV" smtClean="0"/>
              <a:t>Rediģēt šablona virsraksta stilu</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dirty="0"/>
          </a:p>
        </p:txBody>
      </p:sp>
      <p:sp>
        <p:nvSpPr>
          <p:cNvPr id="3" name="Content Placeholder 2"/>
          <p:cNvSpPr>
            <a:spLocks noGrp="1"/>
          </p:cNvSpPr>
          <p:nvPr>
            <p:ph idx="1"/>
          </p:nvPr>
        </p:nvSpPr>
        <p:spPr/>
        <p:txBody>
          <a:bodyPr ancho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lv-LV" smtClean="0"/>
              <a:t>Rediģēt šablona virsraksta stilu</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48A87A34-81AB-432B-8DAE-1953F412C126}" type="datetimeFigureOut">
              <a:rPr lang="en-US" dirty="0"/>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lv-LV" smtClean="0"/>
              <a:t>Rediģēt šablona virsraksta stilu</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lv-LV" smtClean="0"/>
              <a:t>Rediģēt šablona virsraksta stilu</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4" name="Content Placeholder 3"/>
          <p:cNvSpPr>
            <a:spLocks noGrp="1"/>
          </p:cNvSpPr>
          <p:nvPr>
            <p:ph sz="half" idx="2"/>
          </p:nvPr>
        </p:nvSpPr>
        <p:spPr>
          <a:xfrm>
            <a:off x="1447191" y="2824269"/>
            <a:ext cx="4645152" cy="2644457"/>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6" name="Content Placeholder 5"/>
          <p:cNvSpPr>
            <a:spLocks noGrp="1"/>
          </p:cNvSpPr>
          <p:nvPr>
            <p:ph sz="quarter" idx="4"/>
          </p:nvPr>
        </p:nvSpPr>
        <p:spPr>
          <a:xfrm>
            <a:off x="6412362" y="2821491"/>
            <a:ext cx="4645152" cy="2637371"/>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lv-LV" smtClean="0"/>
              <a:t>Rediģēt šablona virsraksta stilu</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smtClean="0"/>
              <a:t>Rediģēt šablona teksta stilus</a:t>
            </a:r>
          </a:p>
        </p:txBody>
      </p:sp>
      <p:sp>
        <p:nvSpPr>
          <p:cNvPr id="5" name="Date Placeholder 4"/>
          <p:cNvSpPr>
            <a:spLocks noGrp="1"/>
          </p:cNvSpPr>
          <p:nvPr>
            <p:ph type="dt" sz="half" idx="10"/>
          </p:nvPr>
        </p:nvSpPr>
        <p:spPr/>
        <p:txBody>
          <a:bodyPr/>
          <a:lstStyle/>
          <a:p>
            <a:fld id="{48A87A34-81AB-432B-8DAE-1953F412C126}" type="datetimeFigureOut">
              <a:rPr lang="en-US" dirty="0"/>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lv-LV" smtClean="0"/>
              <a:t>Rediģēt šablona virsraksta stilu</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smtClean="0"/>
              <a:t>Noklikšķiniet uz ikonas, lai pievienotu attēlu</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smtClean="0"/>
              <a:t>Rediģēt šablona teksta stilus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3/11/2021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lv-LV" smtClean="0"/>
              <a:t>Rediģēt šablona virsraksta stilu</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3/11/2021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p:txBody>
          <a:bodyPr>
            <a:normAutofit/>
          </a:bodyPr>
          <a:lstStyle/>
          <a:p>
            <a:r>
              <a:rPr lang="lv-LV" sz="4900" dirty="0" smtClean="0">
                <a:latin typeface="Arial" panose="020B0604020202020204" pitchFamily="34" charset="0"/>
                <a:cs typeface="Arial" panose="020B0604020202020204" pitchFamily="34" charset="0"/>
              </a:rPr>
              <a:t>Bibliotēkas </a:t>
            </a:r>
            <a:br>
              <a:rPr lang="lv-LV" sz="4900" dirty="0" smtClean="0">
                <a:latin typeface="Arial" panose="020B0604020202020204" pitchFamily="34" charset="0"/>
                <a:cs typeface="Arial" panose="020B0604020202020204" pitchFamily="34" charset="0"/>
              </a:rPr>
            </a:br>
            <a:r>
              <a:rPr lang="lv-LV" sz="4900" dirty="0" smtClean="0">
                <a:latin typeface="Arial" panose="020B0604020202020204" pitchFamily="34" charset="0"/>
                <a:cs typeface="Arial" panose="020B0604020202020204" pitchFamily="34" charset="0"/>
              </a:rPr>
              <a:t>un </a:t>
            </a:r>
            <a:r>
              <a:rPr lang="lv-LV" sz="4900" dirty="0">
                <a:latin typeface="Arial" panose="020B0604020202020204" pitchFamily="34" charset="0"/>
                <a:cs typeface="Arial" panose="020B0604020202020204" pitchFamily="34" charset="0"/>
              </a:rPr>
              <a:t>administratīvi teritoriālā reforma</a:t>
            </a:r>
            <a:r>
              <a:rPr lang="lv-LV" sz="4900" b="1" dirty="0">
                <a:latin typeface="Arial" panose="020B0604020202020204" pitchFamily="34" charset="0"/>
                <a:cs typeface="Arial" panose="020B0604020202020204" pitchFamily="34" charset="0"/>
              </a:rPr>
              <a:t> </a:t>
            </a:r>
          </a:p>
        </p:txBody>
      </p:sp>
      <p:sp>
        <p:nvSpPr>
          <p:cNvPr id="3" name="Apakšvirsraksts 2"/>
          <p:cNvSpPr>
            <a:spLocks noGrp="1"/>
          </p:cNvSpPr>
          <p:nvPr>
            <p:ph type="subTitle" idx="1"/>
          </p:nvPr>
        </p:nvSpPr>
        <p:spPr>
          <a:xfrm>
            <a:off x="2485504" y="3549534"/>
            <a:ext cx="8569347" cy="959291"/>
          </a:xfrm>
        </p:spPr>
        <p:txBody>
          <a:bodyPr>
            <a:normAutofit fontScale="70000" lnSpcReduction="20000"/>
          </a:bodyPr>
          <a:lstStyle/>
          <a:p>
            <a:r>
              <a:rPr lang="lv-LV" sz="1600" dirty="0" smtClean="0">
                <a:latin typeface="Arial" panose="020B0604020202020204" pitchFamily="34" charset="0"/>
                <a:cs typeface="Arial" panose="020B0604020202020204" pitchFamily="34" charset="0"/>
              </a:rPr>
              <a:t>Zinaīda Rabša</a:t>
            </a:r>
          </a:p>
          <a:p>
            <a:r>
              <a:rPr lang="lv-LV" sz="1600" dirty="0" smtClean="0">
                <a:latin typeface="Arial" panose="020B0604020202020204" pitchFamily="34" charset="0"/>
                <a:cs typeface="Arial" panose="020B0604020202020204" pitchFamily="34" charset="0"/>
              </a:rPr>
              <a:t>Jēkabpils GALVENĀS BIBLIOTĒKAS VADĪTĀJA</a:t>
            </a:r>
          </a:p>
          <a:p>
            <a:r>
              <a:rPr lang="lv-LV" sz="1600" dirty="0" smtClean="0">
                <a:latin typeface="Arial" panose="020B0604020202020204" pitchFamily="34" charset="0"/>
                <a:cs typeface="Arial" panose="020B0604020202020204" pitchFamily="34" charset="0"/>
              </a:rPr>
              <a:t>11.03.2021</a:t>
            </a:r>
          </a:p>
          <a:p>
            <a:endParaRPr lang="lv-LV" sz="1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7405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latin typeface="Arial" panose="020B0604020202020204" pitchFamily="34" charset="0"/>
                <a:cs typeface="Arial" panose="020B0604020202020204" pitchFamily="34" charset="0"/>
              </a:rPr>
              <a:t>Reģiona galvenās bibliotēkas funkcijas saskaņā ar Bibliotēku likuma 12.pantu </a:t>
            </a:r>
          </a:p>
        </p:txBody>
      </p:sp>
      <p:sp>
        <p:nvSpPr>
          <p:cNvPr id="3" name="Satura vietturis 2"/>
          <p:cNvSpPr>
            <a:spLocks noGrp="1"/>
          </p:cNvSpPr>
          <p:nvPr>
            <p:ph idx="1"/>
          </p:nvPr>
        </p:nvSpPr>
        <p:spPr>
          <a:xfrm>
            <a:off x="1451579" y="2015732"/>
            <a:ext cx="9603275" cy="3636923"/>
          </a:xfrm>
        </p:spPr>
        <p:txBody>
          <a:bodyPr>
            <a:noAutofit/>
          </a:bodyPr>
          <a:lstStyle/>
          <a:p>
            <a:pPr marL="0" indent="0">
              <a:buNone/>
            </a:pPr>
            <a:r>
              <a:rPr lang="lv-LV" sz="1200" dirty="0" smtClean="0">
                <a:latin typeface="Arial" panose="020B0604020202020204" pitchFamily="34" charset="0"/>
                <a:cs typeface="Arial" panose="020B0604020202020204" pitchFamily="34" charset="0"/>
              </a:rPr>
              <a:t>Bibliotēku </a:t>
            </a:r>
            <a:r>
              <a:rPr lang="lv-LV" sz="1200" dirty="0">
                <a:latin typeface="Arial" panose="020B0604020202020204" pitchFamily="34" charset="0"/>
                <a:cs typeface="Arial" panose="020B0604020202020204" pitchFamily="34" charset="0"/>
              </a:rPr>
              <a:t>var akreditēt kā </a:t>
            </a:r>
            <a:r>
              <a:rPr lang="lv-LV" sz="1200" dirty="0" smtClean="0">
                <a:latin typeface="Arial" panose="020B0604020202020204" pitchFamily="34" charset="0"/>
                <a:cs typeface="Arial" panose="020B0604020202020204" pitchFamily="34" charset="0"/>
              </a:rPr>
              <a:t>RGB, ja atbilst </a:t>
            </a:r>
            <a:r>
              <a:rPr lang="lv-LV" sz="1200" dirty="0">
                <a:latin typeface="Arial" panose="020B0604020202020204" pitchFamily="34" charset="0"/>
                <a:cs typeface="Arial" panose="020B0604020202020204" pitchFamily="34" charset="0"/>
              </a:rPr>
              <a:t>šādiem nosacījumiem: </a:t>
            </a:r>
            <a:endParaRPr lang="lv-LV" sz="12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lv-LV" sz="1200" dirty="0" smtClean="0">
                <a:latin typeface="Arial" panose="020B0604020202020204" pitchFamily="34" charset="0"/>
                <a:cs typeface="Arial" panose="020B0604020202020204" pitchFamily="34" charset="0"/>
              </a:rPr>
              <a:t>tās </a:t>
            </a:r>
            <a:r>
              <a:rPr lang="lv-LV" sz="1200" dirty="0">
                <a:latin typeface="Arial" panose="020B0604020202020204" pitchFamily="34" charset="0"/>
                <a:cs typeface="Arial" panose="020B0604020202020204" pitchFamily="34" charset="0"/>
              </a:rPr>
              <a:t>krājums ir universāls un tiek veidots atbilstoši attiecīgās administratīvās teritorijas attīstības </a:t>
            </a:r>
            <a:r>
              <a:rPr lang="lv-LV" sz="1200" dirty="0" smtClean="0">
                <a:latin typeface="Arial" panose="020B0604020202020204" pitchFamily="34" charset="0"/>
                <a:cs typeface="Arial" panose="020B0604020202020204" pitchFamily="34" charset="0"/>
              </a:rPr>
              <a:t>interesēm </a:t>
            </a:r>
          </a:p>
          <a:p>
            <a:pPr>
              <a:buFont typeface="Wingdings" panose="05000000000000000000" pitchFamily="2" charset="2"/>
              <a:buChar char="Ø"/>
            </a:pPr>
            <a:r>
              <a:rPr lang="lv-LV" sz="1200" dirty="0" smtClean="0">
                <a:latin typeface="Arial" panose="020B0604020202020204" pitchFamily="34" charset="0"/>
                <a:cs typeface="Arial" panose="020B0604020202020204" pitchFamily="34" charset="0"/>
              </a:rPr>
              <a:t>tā </a:t>
            </a:r>
            <a:r>
              <a:rPr lang="lv-LV" sz="1200" dirty="0">
                <a:latin typeface="Arial" panose="020B0604020202020204" pitchFamily="34" charset="0"/>
                <a:cs typeface="Arial" panose="020B0604020202020204" pitchFamily="34" charset="0"/>
              </a:rPr>
              <a:t>nodrošina sava krājuma, datu bāzu un informācijas sistēmu, kā arī citu bibliotēku krājumu pieejamību ikvienam lietotājam, izmantojot starpbibliotēku abonementu </a:t>
            </a:r>
            <a:r>
              <a:rPr lang="lv-LV" sz="1200" dirty="0" smtClean="0">
                <a:latin typeface="Arial" panose="020B0604020202020204" pitchFamily="34" charset="0"/>
                <a:cs typeface="Arial" panose="020B0604020202020204" pitchFamily="34" charset="0"/>
              </a:rPr>
              <a:t>pakalpojumus </a:t>
            </a:r>
          </a:p>
          <a:p>
            <a:pPr>
              <a:buFont typeface="Wingdings" panose="05000000000000000000" pitchFamily="2" charset="2"/>
              <a:buChar char="Ø"/>
            </a:pPr>
            <a:r>
              <a:rPr lang="lv-LV" sz="1200" dirty="0" smtClean="0">
                <a:latin typeface="Arial" panose="020B0604020202020204" pitchFamily="34" charset="0"/>
                <a:cs typeface="Arial" panose="020B0604020202020204" pitchFamily="34" charset="0"/>
              </a:rPr>
              <a:t>tā </a:t>
            </a:r>
            <a:r>
              <a:rPr lang="lv-LV" sz="1200" dirty="0">
                <a:latin typeface="Arial" panose="020B0604020202020204" pitchFamily="34" charset="0"/>
                <a:cs typeface="Arial" panose="020B0604020202020204" pitchFamily="34" charset="0"/>
              </a:rPr>
              <a:t>veido attiecīgās administratīvās teritorijas bibliotēku krājuma </a:t>
            </a:r>
            <a:r>
              <a:rPr lang="lv-LV" sz="1200" dirty="0" err="1">
                <a:latin typeface="Arial" panose="020B0604020202020204" pitchFamily="34" charset="0"/>
                <a:cs typeface="Arial" panose="020B0604020202020204" pitchFamily="34" charset="0"/>
              </a:rPr>
              <a:t>kopkatalogu</a:t>
            </a:r>
            <a:r>
              <a:rPr lang="lv-LV" sz="1200" dirty="0">
                <a:latin typeface="Arial" panose="020B0604020202020204" pitchFamily="34" charset="0"/>
                <a:cs typeface="Arial" panose="020B0604020202020204" pitchFamily="34" charset="0"/>
              </a:rPr>
              <a:t> un nodrošina tā pieejamību ikvienai no šīm </a:t>
            </a:r>
            <a:r>
              <a:rPr lang="lv-LV" sz="1200" dirty="0" smtClean="0">
                <a:latin typeface="Arial" panose="020B0604020202020204" pitchFamily="34" charset="0"/>
                <a:cs typeface="Arial" panose="020B0604020202020204" pitchFamily="34" charset="0"/>
              </a:rPr>
              <a:t>bibliotēkām</a:t>
            </a:r>
          </a:p>
          <a:p>
            <a:pPr>
              <a:buFont typeface="Wingdings" panose="05000000000000000000" pitchFamily="2" charset="2"/>
              <a:buChar char="Ø"/>
            </a:pPr>
            <a:r>
              <a:rPr lang="lv-LV" sz="1200" dirty="0" smtClean="0">
                <a:latin typeface="Arial" panose="020B0604020202020204" pitchFamily="34" charset="0"/>
                <a:cs typeface="Arial" panose="020B0604020202020204" pitchFamily="34" charset="0"/>
              </a:rPr>
              <a:t>tā </a:t>
            </a:r>
            <a:r>
              <a:rPr lang="lv-LV" sz="1200" dirty="0">
                <a:latin typeface="Arial" panose="020B0604020202020204" pitchFamily="34" charset="0"/>
                <a:cs typeface="Arial" panose="020B0604020202020204" pitchFamily="34" charset="0"/>
              </a:rPr>
              <a:t>nodrošina attiecīgās administratīvās teritorijas bibliotēku krājumu komplektēšanas </a:t>
            </a:r>
            <a:r>
              <a:rPr lang="lv-LV" sz="1200" dirty="0" smtClean="0">
                <a:latin typeface="Arial" panose="020B0604020202020204" pitchFamily="34" charset="0"/>
                <a:cs typeface="Arial" panose="020B0604020202020204" pitchFamily="34" charset="0"/>
              </a:rPr>
              <a:t>koordināciju </a:t>
            </a:r>
          </a:p>
          <a:p>
            <a:pPr>
              <a:buFont typeface="Wingdings" panose="05000000000000000000" pitchFamily="2" charset="2"/>
              <a:buChar char="Ø"/>
            </a:pPr>
            <a:r>
              <a:rPr lang="lv-LV" sz="1200" dirty="0" smtClean="0">
                <a:latin typeface="Arial" panose="020B0604020202020204" pitchFamily="34" charset="0"/>
                <a:cs typeface="Arial" panose="020B0604020202020204" pitchFamily="34" charset="0"/>
              </a:rPr>
              <a:t>tā </a:t>
            </a:r>
            <a:r>
              <a:rPr lang="lv-LV" sz="1200" dirty="0">
                <a:latin typeface="Arial" panose="020B0604020202020204" pitchFamily="34" charset="0"/>
                <a:cs typeface="Arial" panose="020B0604020202020204" pitchFamily="34" charset="0"/>
              </a:rPr>
              <a:t>sadarbībā ar bērnu bibliotēkām veic bērnu galvenās bibliotēkas funkcijas attiecīgajā administratīvajā </a:t>
            </a:r>
            <a:r>
              <a:rPr lang="lv-LV" sz="1200" dirty="0" smtClean="0">
                <a:latin typeface="Arial" panose="020B0604020202020204" pitchFamily="34" charset="0"/>
                <a:cs typeface="Arial" panose="020B0604020202020204" pitchFamily="34" charset="0"/>
              </a:rPr>
              <a:t>teritorijā </a:t>
            </a:r>
          </a:p>
          <a:p>
            <a:pPr>
              <a:buFont typeface="Wingdings" panose="05000000000000000000" pitchFamily="2" charset="2"/>
              <a:buChar char="Ø"/>
            </a:pPr>
            <a:r>
              <a:rPr lang="lv-LV" sz="1200" dirty="0" smtClean="0">
                <a:latin typeface="Arial" panose="020B0604020202020204" pitchFamily="34" charset="0"/>
                <a:cs typeface="Arial" panose="020B0604020202020204" pitchFamily="34" charset="0"/>
              </a:rPr>
              <a:t>tā </a:t>
            </a:r>
            <a:r>
              <a:rPr lang="lv-LV" sz="1200" dirty="0">
                <a:latin typeface="Arial" panose="020B0604020202020204" pitchFamily="34" charset="0"/>
                <a:cs typeface="Arial" panose="020B0604020202020204" pitchFamily="34" charset="0"/>
              </a:rPr>
              <a:t>sniedz konsultatīvu un metodisko palīdzību visām attiecīgās administratīvās teritorijas bibliotēkām un popularizē to </a:t>
            </a:r>
            <a:r>
              <a:rPr lang="lv-LV" sz="1200" dirty="0" smtClean="0">
                <a:latin typeface="Arial" panose="020B0604020202020204" pitchFamily="34" charset="0"/>
                <a:cs typeface="Arial" panose="020B0604020202020204" pitchFamily="34" charset="0"/>
              </a:rPr>
              <a:t>darbu </a:t>
            </a:r>
          </a:p>
          <a:p>
            <a:pPr>
              <a:buFont typeface="Wingdings" panose="05000000000000000000" pitchFamily="2" charset="2"/>
              <a:buChar char="Ø"/>
            </a:pPr>
            <a:r>
              <a:rPr lang="lv-LV" sz="1200" dirty="0" smtClean="0">
                <a:latin typeface="Arial" panose="020B0604020202020204" pitchFamily="34" charset="0"/>
                <a:cs typeface="Arial" panose="020B0604020202020204" pitchFamily="34" charset="0"/>
              </a:rPr>
              <a:t>tā </a:t>
            </a:r>
            <a:r>
              <a:rPr lang="lv-LV" sz="1200" dirty="0">
                <a:latin typeface="Arial" panose="020B0604020202020204" pitchFamily="34" charset="0"/>
                <a:cs typeface="Arial" panose="020B0604020202020204" pitchFamily="34" charset="0"/>
              </a:rPr>
              <a:t>veic </a:t>
            </a:r>
            <a:r>
              <a:rPr lang="lv-LV" sz="1200" dirty="0" err="1">
                <a:latin typeface="Arial" panose="020B0604020202020204" pitchFamily="34" charset="0"/>
                <a:cs typeface="Arial" panose="020B0604020202020204" pitchFamily="34" charset="0"/>
              </a:rPr>
              <a:t>depozītbibliotēkas</a:t>
            </a:r>
            <a:r>
              <a:rPr lang="lv-LV" sz="1200" dirty="0">
                <a:latin typeface="Arial" panose="020B0604020202020204" pitchFamily="34" charset="0"/>
                <a:cs typeface="Arial" panose="020B0604020202020204" pitchFamily="34" charset="0"/>
              </a:rPr>
              <a:t> </a:t>
            </a:r>
            <a:r>
              <a:rPr lang="lv-LV" sz="1200" dirty="0" smtClean="0">
                <a:latin typeface="Arial" panose="020B0604020202020204" pitchFamily="34" charset="0"/>
                <a:cs typeface="Arial" panose="020B0604020202020204" pitchFamily="34" charset="0"/>
              </a:rPr>
              <a:t>funkcijas </a:t>
            </a:r>
          </a:p>
          <a:p>
            <a:pPr>
              <a:buFont typeface="Wingdings" panose="05000000000000000000" pitchFamily="2" charset="2"/>
              <a:buChar char="Ø"/>
            </a:pPr>
            <a:r>
              <a:rPr lang="lv-LV" sz="1200" dirty="0" smtClean="0">
                <a:latin typeface="Arial" panose="020B0604020202020204" pitchFamily="34" charset="0"/>
                <a:cs typeface="Arial" panose="020B0604020202020204" pitchFamily="34" charset="0"/>
              </a:rPr>
              <a:t>tā </a:t>
            </a:r>
            <a:r>
              <a:rPr lang="lv-LV" sz="1200" dirty="0">
                <a:latin typeface="Arial" panose="020B0604020202020204" pitchFamily="34" charset="0"/>
                <a:cs typeface="Arial" panose="020B0604020202020204" pitchFamily="34" charset="0"/>
              </a:rPr>
              <a:t>nodrošina bibliotēku lietotājus ar valsts un attiecīgās administratīvās teritorijas pašvaldību institūciju sagatavoto un publicēto </a:t>
            </a:r>
            <a:r>
              <a:rPr lang="lv-LV" sz="1200" dirty="0" smtClean="0">
                <a:latin typeface="Arial" panose="020B0604020202020204" pitchFamily="34" charset="0"/>
                <a:cs typeface="Arial" panose="020B0604020202020204" pitchFamily="34" charset="0"/>
              </a:rPr>
              <a:t>informāciju</a:t>
            </a:r>
            <a:endParaRPr lang="lv-LV"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08528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smtClean="0">
                <a:latin typeface="Arial" panose="020B0604020202020204" pitchFamily="34" charset="0"/>
                <a:cs typeface="Arial" panose="020B0604020202020204" pitchFamily="34" charset="0"/>
              </a:rPr>
              <a:t>Bibliotēku tīkls Jēkabpils reģionā</a:t>
            </a:r>
            <a:endParaRPr lang="lv-LV" dirty="0">
              <a:latin typeface="Arial" panose="020B0604020202020204" pitchFamily="34" charset="0"/>
              <a:cs typeface="Arial" panose="020B0604020202020204" pitchFamily="34" charset="0"/>
            </a:endParaRPr>
          </a:p>
        </p:txBody>
      </p:sp>
      <p:sp>
        <p:nvSpPr>
          <p:cNvPr id="3" name="Satura vietturis 2"/>
          <p:cNvSpPr>
            <a:spLocks noGrp="1"/>
          </p:cNvSpPr>
          <p:nvPr>
            <p:ph idx="1"/>
          </p:nvPr>
        </p:nvSpPr>
        <p:spPr/>
        <p:txBody>
          <a:bodyPr>
            <a:noAutofit/>
          </a:bodyPr>
          <a:lstStyle/>
          <a:p>
            <a:pPr marL="0" indent="0">
              <a:buNone/>
            </a:pPr>
            <a:r>
              <a:rPr lang="lv-LV" sz="1600" dirty="0">
                <a:latin typeface="Arial" panose="020B0604020202020204" pitchFamily="34" charset="0"/>
                <a:cs typeface="Arial" panose="020B0604020202020204" pitchFamily="34" charset="0"/>
              </a:rPr>
              <a:t>Jēkabpils r</a:t>
            </a:r>
            <a:r>
              <a:rPr lang="lv-LV" sz="1600" dirty="0" smtClean="0">
                <a:latin typeface="Arial" panose="020B0604020202020204" pitchFamily="34" charset="0"/>
                <a:cs typeface="Arial" panose="020B0604020202020204" pitchFamily="34" charset="0"/>
              </a:rPr>
              <a:t>eģionā </a:t>
            </a:r>
            <a:r>
              <a:rPr lang="lv-LV" sz="1600" dirty="0">
                <a:latin typeface="Arial" panose="020B0604020202020204" pitchFamily="34" charset="0"/>
                <a:cs typeface="Arial" panose="020B0604020202020204" pitchFamily="34" charset="0"/>
              </a:rPr>
              <a:t>– 34 publiskās  </a:t>
            </a:r>
            <a:r>
              <a:rPr lang="lv-LV" sz="1600" dirty="0" smtClean="0">
                <a:latin typeface="Arial" panose="020B0604020202020204" pitchFamily="34" charset="0"/>
                <a:cs typeface="Arial" panose="020B0604020202020204" pitchFamily="34" charset="0"/>
              </a:rPr>
              <a:t>bibliotēkas un  </a:t>
            </a:r>
            <a:r>
              <a:rPr lang="lv-LV" sz="1600" dirty="0">
                <a:latin typeface="Arial" panose="020B0604020202020204" pitchFamily="34" charset="0"/>
                <a:cs typeface="Arial" panose="020B0604020202020204" pitchFamily="34" charset="0"/>
              </a:rPr>
              <a:t>21 – skolu </a:t>
            </a:r>
            <a:r>
              <a:rPr lang="lv-LV" sz="1600" dirty="0" smtClean="0">
                <a:latin typeface="Arial" panose="020B0604020202020204" pitchFamily="34" charset="0"/>
                <a:cs typeface="Arial" panose="020B0604020202020204" pitchFamily="34" charset="0"/>
              </a:rPr>
              <a:t>bibliotēka</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Jēkabpils pilsēta – 2 publiskās, 4 skolu (t.sk koledža) bibliotēkas</a:t>
            </a:r>
            <a:endParaRPr lang="lv-LV" sz="1600" dirty="0">
              <a:latin typeface="Arial" panose="020B0604020202020204" pitchFamily="34" charset="0"/>
              <a:cs typeface="Arial" panose="020B0604020202020204" pitchFamily="34" charset="0"/>
            </a:endParaRP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 Aknīstes novads – 3 publiskās, 1 skolu bibliotēka</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Jēkabpils novads – 7 publiskās, 4 skolu bibliotēkas</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 Krustpils novads – </a:t>
            </a:r>
            <a:r>
              <a:rPr lang="lv-LV" sz="1600" smtClean="0">
                <a:latin typeface="Arial" panose="020B0604020202020204" pitchFamily="34" charset="0"/>
                <a:cs typeface="Arial" panose="020B0604020202020204" pitchFamily="34" charset="0"/>
              </a:rPr>
              <a:t>7 publiskās, </a:t>
            </a:r>
            <a:r>
              <a:rPr lang="lv-LV" sz="1600" dirty="0" smtClean="0">
                <a:latin typeface="Arial" panose="020B0604020202020204" pitchFamily="34" charset="0"/>
                <a:cs typeface="Arial" panose="020B0604020202020204" pitchFamily="34" charset="0"/>
              </a:rPr>
              <a:t>7 skolu bibliotēkas </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 Salas novads – 4 publiskās, 2 skolu bibliotēkas</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 Viesītes novads – 5 publiskās, 1 skolu bibliotēka</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 Neretas novads – 6 publiskās, 2 skolu bibliotēkas</a:t>
            </a:r>
            <a:endParaRPr lang="lv-LV"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09860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033470" y="696454"/>
            <a:ext cx="9603275" cy="1049235"/>
          </a:xfrm>
        </p:spPr>
        <p:txBody>
          <a:bodyPr/>
          <a:lstStyle/>
          <a:p>
            <a:r>
              <a:rPr lang="lv-LV" dirty="0">
                <a:latin typeface="Arial" panose="020B0604020202020204" pitchFamily="34" charset="0"/>
                <a:cs typeface="Arial" panose="020B0604020202020204" pitchFamily="34" charset="0"/>
              </a:rPr>
              <a:t>Administratīvi teritoriālā reforma un bibliotēku tīkls </a:t>
            </a:r>
          </a:p>
        </p:txBody>
      </p:sp>
      <p:sp>
        <p:nvSpPr>
          <p:cNvPr id="3" name="Satura vietturis 2"/>
          <p:cNvSpPr>
            <a:spLocks noGrp="1"/>
          </p:cNvSpPr>
          <p:nvPr>
            <p:ph idx="1"/>
          </p:nvPr>
        </p:nvSpPr>
        <p:spPr/>
        <p:txBody>
          <a:bodyPr>
            <a:normAutofit fontScale="85000" lnSpcReduction="20000"/>
          </a:bodyPr>
          <a:lstStyle/>
          <a:p>
            <a:pPr marL="0" indent="0">
              <a:buNone/>
            </a:pPr>
            <a:r>
              <a:rPr lang="lv-LV" dirty="0" smtClean="0">
                <a:latin typeface="Arial" panose="020B0604020202020204" pitchFamily="34" charset="0"/>
                <a:cs typeface="Arial" panose="020B0604020202020204" pitchFamily="34" charset="0"/>
              </a:rPr>
              <a:t>Decentralizēts </a:t>
            </a:r>
            <a:r>
              <a:rPr lang="lv-LV" dirty="0">
                <a:latin typeface="Arial" panose="020B0604020202020204" pitchFamily="34" charset="0"/>
                <a:cs typeface="Arial" panose="020B0604020202020204" pitchFamily="34" charset="0"/>
              </a:rPr>
              <a:t>modelis: </a:t>
            </a:r>
            <a:endParaRPr lang="lv-LV"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lv-LV" dirty="0" smtClean="0">
                <a:latin typeface="Arial" panose="020B0604020202020204" pitchFamily="34" charset="0"/>
                <a:cs typeface="Arial" panose="020B0604020202020204" pitchFamily="34" charset="0"/>
              </a:rPr>
              <a:t>visas </a:t>
            </a:r>
            <a:r>
              <a:rPr lang="lv-LV" dirty="0">
                <a:latin typeface="Arial" panose="020B0604020202020204" pitchFamily="34" charset="0"/>
                <a:cs typeface="Arial" panose="020B0604020202020204" pitchFamily="34" charset="0"/>
              </a:rPr>
              <a:t>novada bibliotēkas darbojas autonomi, tieši veidojot attiecības ar novada pašvaldības institūcijām, savstarpēji koordinējot savu darbību </a:t>
            </a:r>
            <a:endParaRPr lang="lv-LV" dirty="0" smtClean="0">
              <a:latin typeface="Arial" panose="020B0604020202020204" pitchFamily="34" charset="0"/>
              <a:cs typeface="Arial" panose="020B0604020202020204" pitchFamily="34" charset="0"/>
            </a:endParaRPr>
          </a:p>
          <a:p>
            <a:pPr marL="0" indent="0">
              <a:buNone/>
            </a:pPr>
            <a:r>
              <a:rPr lang="lv-LV" dirty="0" smtClean="0">
                <a:latin typeface="Arial" panose="020B0604020202020204" pitchFamily="34" charset="0"/>
                <a:cs typeface="Arial" panose="020B0604020202020204" pitchFamily="34" charset="0"/>
              </a:rPr>
              <a:t>Centralizētais </a:t>
            </a:r>
            <a:r>
              <a:rPr lang="lv-LV" dirty="0">
                <a:latin typeface="Arial" panose="020B0604020202020204" pitchFamily="34" charset="0"/>
                <a:cs typeface="Arial" panose="020B0604020202020204" pitchFamily="34" charset="0"/>
              </a:rPr>
              <a:t>modelis: </a:t>
            </a:r>
            <a:endParaRPr lang="lv-LV" dirty="0" smtClean="0">
              <a:latin typeface="Arial" panose="020B0604020202020204" pitchFamily="34" charset="0"/>
              <a:cs typeface="Arial" panose="020B0604020202020204" pitchFamily="34" charset="0"/>
            </a:endParaRPr>
          </a:p>
          <a:p>
            <a:pPr lvl="0">
              <a:buFont typeface="Wingdings" panose="05000000000000000000" pitchFamily="2" charset="2"/>
              <a:buChar char="Ø"/>
            </a:pPr>
            <a:r>
              <a:rPr lang="lv-LV" dirty="0" smtClean="0">
                <a:latin typeface="Arial" panose="020B0604020202020204" pitchFamily="34" charset="0"/>
                <a:cs typeface="Arial" panose="020B0604020202020204" pitchFamily="34" charset="0"/>
              </a:rPr>
              <a:t>novada </a:t>
            </a:r>
            <a:r>
              <a:rPr lang="lv-LV" dirty="0">
                <a:latin typeface="Arial" panose="020B0604020202020204" pitchFamily="34" charset="0"/>
                <a:cs typeface="Arial" panose="020B0604020202020204" pitchFamily="34" charset="0"/>
              </a:rPr>
              <a:t>bibliotēku tīkla administratīvā un profesionālā vadība un</a:t>
            </a:r>
            <a:r>
              <a:rPr lang="lv-LV" b="1" dirty="0">
                <a:latin typeface="Arial" panose="020B0604020202020204" pitchFamily="34" charset="0"/>
                <a:cs typeface="Arial" panose="020B0604020202020204" pitchFamily="34" charset="0"/>
              </a:rPr>
              <a:t> </a:t>
            </a:r>
            <a:r>
              <a:rPr lang="lv-LV" b="1" i="1" dirty="0">
                <a:latin typeface="Arial" panose="020B0604020202020204" pitchFamily="34" charset="0"/>
                <a:cs typeface="Arial" panose="020B0604020202020204" pitchFamily="34" charset="0"/>
              </a:rPr>
              <a:t>novada bibliotēku funkciju nodrošināšana </a:t>
            </a:r>
            <a:r>
              <a:rPr lang="lv-LV" i="1" dirty="0">
                <a:latin typeface="Arial" panose="020B0604020202020204" pitchFamily="34" charset="0"/>
                <a:cs typeface="Arial" panose="020B0604020202020204" pitchFamily="34" charset="0"/>
              </a:rPr>
              <a:t>– </a:t>
            </a:r>
            <a:r>
              <a:rPr lang="lv-LV" b="1" i="1" dirty="0">
                <a:latin typeface="Arial" panose="020B0604020202020204" pitchFamily="34" charset="0"/>
                <a:cs typeface="Arial" panose="020B0604020202020204" pitchFamily="34" charset="0"/>
              </a:rPr>
              <a:t>novada </a:t>
            </a:r>
            <a:r>
              <a:rPr lang="lv-LV" b="1" i="1" dirty="0" smtClean="0">
                <a:latin typeface="Arial" panose="020B0604020202020204" pitchFamily="34" charset="0"/>
                <a:cs typeface="Arial" panose="020B0604020202020204" pitchFamily="34" charset="0"/>
              </a:rPr>
              <a:t>galvenās bibliotēkas kompetencē </a:t>
            </a:r>
            <a:r>
              <a:rPr lang="lv-LV" dirty="0" smtClean="0">
                <a:latin typeface="Arial" panose="020B0604020202020204" pitchFamily="34" charset="0"/>
                <a:cs typeface="Arial" panose="020B0604020202020204" pitchFamily="34" charset="0"/>
              </a:rPr>
              <a:t>(bibliotēkām kopējs finansējums, </a:t>
            </a:r>
            <a:r>
              <a:rPr lang="lv-LV" b="1" dirty="0">
                <a:latin typeface="Arial" panose="020B0604020202020204" pitchFamily="34" charset="0"/>
                <a:cs typeface="Arial" panose="020B0604020202020204" pitchFamily="34" charset="0"/>
              </a:rPr>
              <a:t>bet</a:t>
            </a:r>
            <a:r>
              <a:rPr lang="lv-LV" dirty="0">
                <a:latin typeface="Arial" panose="020B0604020202020204" pitchFamily="34" charset="0"/>
                <a:cs typeface="Arial" panose="020B0604020202020204" pitchFamily="34" charset="0"/>
              </a:rPr>
              <a:t> </a:t>
            </a:r>
            <a:r>
              <a:rPr lang="lv-LV" dirty="0" smtClean="0">
                <a:latin typeface="Arial" panose="020B0604020202020204" pitchFamily="34" charset="0"/>
                <a:cs typeface="Arial" panose="020B0604020202020204" pitchFamily="34" charset="0"/>
              </a:rPr>
              <a:t>- katrai </a:t>
            </a:r>
            <a:r>
              <a:rPr lang="lv-LV" dirty="0">
                <a:latin typeface="Arial" panose="020B0604020202020204" pitchFamily="34" charset="0"/>
                <a:cs typeface="Arial" panose="020B0604020202020204" pitchFamily="34" charset="0"/>
              </a:rPr>
              <a:t>bibliotēkai iezīmēts savs budžets iestādes uzturēšanai, </a:t>
            </a:r>
            <a:r>
              <a:rPr lang="lv-LV" dirty="0" smtClean="0">
                <a:latin typeface="Arial" panose="020B0604020202020204" pitchFamily="34" charset="0"/>
                <a:cs typeface="Arial" panose="020B0604020202020204" pitchFamily="34" charset="0"/>
              </a:rPr>
              <a:t>grāmatām, periodikai</a:t>
            </a:r>
            <a:r>
              <a:rPr lang="lv-LV" dirty="0">
                <a:latin typeface="Arial" panose="020B0604020202020204" pitchFamily="34" charset="0"/>
                <a:cs typeface="Arial" panose="020B0604020202020204" pitchFamily="34" charset="0"/>
              </a:rPr>
              <a:t> </a:t>
            </a:r>
            <a:r>
              <a:rPr lang="lv-LV" dirty="0" smtClean="0">
                <a:latin typeface="Arial" panose="020B0604020202020204" pitchFamily="34" charset="0"/>
                <a:cs typeface="Arial" panose="020B0604020202020204" pitchFamily="34" charset="0"/>
              </a:rPr>
              <a:t>u.c.)</a:t>
            </a:r>
            <a:endParaRPr lang="lv-LV" dirty="0">
              <a:latin typeface="Arial" panose="020B0604020202020204" pitchFamily="34" charset="0"/>
              <a:cs typeface="Arial" panose="020B0604020202020204" pitchFamily="34" charset="0"/>
            </a:endParaRPr>
          </a:p>
          <a:p>
            <a:pPr>
              <a:buFont typeface="Wingdings" panose="05000000000000000000" pitchFamily="2" charset="2"/>
              <a:buChar char="Ø"/>
            </a:pPr>
            <a:r>
              <a:rPr lang="lv-LV" dirty="0" smtClean="0">
                <a:latin typeface="Arial" panose="020B0604020202020204" pitchFamily="34" charset="0"/>
                <a:cs typeface="Arial" panose="020B0604020202020204" pitchFamily="34" charset="0"/>
              </a:rPr>
              <a:t>novada </a:t>
            </a:r>
            <a:r>
              <a:rPr lang="lv-LV" dirty="0">
                <a:latin typeface="Arial" panose="020B0604020202020204" pitchFamily="34" charset="0"/>
                <a:cs typeface="Arial" panose="020B0604020202020204" pitchFamily="34" charset="0"/>
              </a:rPr>
              <a:t>bibliotēku tīkla administratīvā un profesionālā vadība – novada </a:t>
            </a:r>
            <a:r>
              <a:rPr lang="lv-LV" dirty="0" smtClean="0">
                <a:latin typeface="Arial" panose="020B0604020202020204" pitchFamily="34" charset="0"/>
                <a:cs typeface="Arial" panose="020B0604020202020204" pitchFamily="34" charset="0"/>
              </a:rPr>
              <a:t>galvenās bibliotēkas </a:t>
            </a:r>
            <a:r>
              <a:rPr lang="lv-LV" dirty="0">
                <a:latin typeface="Arial" panose="020B0604020202020204" pitchFamily="34" charset="0"/>
                <a:cs typeface="Arial" panose="020B0604020202020204" pitchFamily="34" charset="0"/>
              </a:rPr>
              <a:t>kompetencē</a:t>
            </a:r>
            <a:r>
              <a:rPr lang="lv-LV" b="1" dirty="0">
                <a:latin typeface="Arial" panose="020B0604020202020204" pitchFamily="34" charset="0"/>
                <a:cs typeface="Arial" panose="020B0604020202020204" pitchFamily="34" charset="0"/>
              </a:rPr>
              <a:t>, </a:t>
            </a:r>
            <a:r>
              <a:rPr lang="lv-LV" b="1" i="1" dirty="0">
                <a:latin typeface="Arial" panose="020B0604020202020204" pitchFamily="34" charset="0"/>
                <a:cs typeface="Arial" panose="020B0604020202020204" pitchFamily="34" charset="0"/>
              </a:rPr>
              <a:t>bet novada bibliotēku funkciju finansiālā un materiāltehniskā nodrošināšana – novada domes </a:t>
            </a:r>
            <a:r>
              <a:rPr lang="lv-LV" b="1" i="1" dirty="0" smtClean="0">
                <a:latin typeface="Arial" panose="020B0604020202020204" pitchFamily="34" charset="0"/>
                <a:cs typeface="Arial" panose="020B0604020202020204" pitchFamily="34" charset="0"/>
              </a:rPr>
              <a:t>kompetencē  (pagastu pārvaldes ???)</a:t>
            </a:r>
            <a:endParaRPr lang="lv-LV"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2856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r>
              <a:rPr lang="lv-LV" sz="3100" dirty="0">
                <a:latin typeface="Arial" panose="020B0604020202020204" pitchFamily="34" charset="0"/>
                <a:cs typeface="Arial" panose="020B0604020202020204" pitchFamily="34" charset="0"/>
              </a:rPr>
              <a:t>Jēkabpils Galvenā bibliotēka kā metodiskais un konsultatīvais centrs tagad un turpmāk:</a:t>
            </a:r>
            <a:r>
              <a:rPr lang="lv-LV" dirty="0"/>
              <a:t/>
            </a:r>
            <a:br>
              <a:rPr lang="lv-LV" dirty="0"/>
            </a:br>
            <a:endParaRPr lang="lv-LV" dirty="0"/>
          </a:p>
        </p:txBody>
      </p:sp>
      <p:sp>
        <p:nvSpPr>
          <p:cNvPr id="3" name="Satura vietturis 2"/>
          <p:cNvSpPr>
            <a:spLocks noGrp="1"/>
          </p:cNvSpPr>
          <p:nvPr>
            <p:ph idx="1"/>
          </p:nvPr>
        </p:nvSpPr>
        <p:spPr/>
        <p:txBody>
          <a:bodyPr/>
          <a:lstStyle/>
          <a:p>
            <a:pPr lvl="0">
              <a:buFont typeface="Wingdings" panose="05000000000000000000" pitchFamily="2" charset="2"/>
              <a:buChar char="Ø"/>
            </a:pPr>
            <a:r>
              <a:rPr lang="lv-LV" dirty="0">
                <a:latin typeface="Arial" panose="020B0604020202020204" pitchFamily="34" charset="0"/>
                <a:cs typeface="Arial" panose="020B0604020202020204" pitchFamily="34" charset="0"/>
              </a:rPr>
              <a:t>Veic profesionālās pilnveides pasākumus</a:t>
            </a:r>
          </a:p>
          <a:p>
            <a:pPr lvl="0">
              <a:buFont typeface="Wingdings" panose="05000000000000000000" pitchFamily="2" charset="2"/>
              <a:buChar char="Ø"/>
            </a:pPr>
            <a:r>
              <a:rPr lang="lv-LV" dirty="0">
                <a:latin typeface="Arial" panose="020B0604020202020204" pitchFamily="34" charset="0"/>
                <a:cs typeface="Arial" panose="020B0604020202020204" pitchFamily="34" charset="0"/>
              </a:rPr>
              <a:t>Konsultācijas par BIS Alise darbību un reģiona </a:t>
            </a:r>
            <a:r>
              <a:rPr lang="lv-LV" dirty="0" err="1">
                <a:latin typeface="Arial" panose="020B0604020202020204" pitchFamily="34" charset="0"/>
                <a:cs typeface="Arial" panose="020B0604020202020204" pitchFamily="34" charset="0"/>
              </a:rPr>
              <a:t>kopkataloga</a:t>
            </a:r>
            <a:r>
              <a:rPr lang="lv-LV" dirty="0">
                <a:latin typeface="Arial" panose="020B0604020202020204" pitchFamily="34" charset="0"/>
                <a:cs typeface="Arial" panose="020B0604020202020204" pitchFamily="34" charset="0"/>
              </a:rPr>
              <a:t> </a:t>
            </a:r>
            <a:r>
              <a:rPr lang="lv-LV" dirty="0" smtClean="0">
                <a:latin typeface="Arial" panose="020B0604020202020204" pitchFamily="34" charset="0"/>
                <a:cs typeface="Arial" panose="020B0604020202020204" pitchFamily="34" charset="0"/>
              </a:rPr>
              <a:t>uzturēšana, </a:t>
            </a:r>
            <a:r>
              <a:rPr lang="lv-LV" dirty="0">
                <a:latin typeface="Arial" panose="020B0604020202020204" pitchFamily="34" charset="0"/>
                <a:cs typeface="Arial" panose="020B0604020202020204" pitchFamily="34" charset="0"/>
              </a:rPr>
              <a:t>ierakstu rediģēšana</a:t>
            </a:r>
          </a:p>
          <a:p>
            <a:pPr lvl="0">
              <a:buFont typeface="Wingdings" panose="05000000000000000000" pitchFamily="2" charset="2"/>
              <a:buChar char="Ø"/>
            </a:pPr>
            <a:r>
              <a:rPr lang="lv-LV" dirty="0">
                <a:latin typeface="Arial" panose="020B0604020202020204" pitchFamily="34" charset="0"/>
                <a:cs typeface="Arial" panose="020B0604020202020204" pitchFamily="34" charset="0"/>
              </a:rPr>
              <a:t>Koordinē saziņu ar LNB un Kultūras ministriju, apkopo, sistematizē pieprasīto informāciju</a:t>
            </a:r>
          </a:p>
          <a:p>
            <a:pPr lvl="0">
              <a:buFont typeface="Wingdings" panose="05000000000000000000" pitchFamily="2" charset="2"/>
              <a:buChar char="Ø"/>
            </a:pPr>
            <a:r>
              <a:rPr lang="lv-LV" dirty="0">
                <a:latin typeface="Arial" panose="020B0604020202020204" pitchFamily="34" charset="0"/>
                <a:cs typeface="Arial" panose="020B0604020202020204" pitchFamily="34" charset="0"/>
              </a:rPr>
              <a:t>Gada pārskata apkopošana un analīze</a:t>
            </a:r>
          </a:p>
          <a:p>
            <a:pPr lvl="0">
              <a:buFont typeface="Wingdings" panose="05000000000000000000" pitchFamily="2" charset="2"/>
              <a:buChar char="Ø"/>
            </a:pPr>
            <a:r>
              <a:rPr lang="lv-LV" dirty="0">
                <a:latin typeface="Arial" panose="020B0604020202020204" pitchFamily="34" charset="0"/>
                <a:cs typeface="Arial" panose="020B0604020202020204" pitchFamily="34" charset="0"/>
              </a:rPr>
              <a:t>Valsts mēroga </a:t>
            </a:r>
            <a:r>
              <a:rPr lang="lv-LV" dirty="0" err="1">
                <a:latin typeface="Arial" panose="020B0604020202020204" pitchFamily="34" charset="0"/>
                <a:cs typeface="Arial" panose="020B0604020202020204" pitchFamily="34" charset="0"/>
              </a:rPr>
              <a:t>lasītveicināšanas</a:t>
            </a:r>
            <a:r>
              <a:rPr lang="lv-LV" dirty="0">
                <a:latin typeface="Arial" panose="020B0604020202020204" pitchFamily="34" charset="0"/>
                <a:cs typeface="Arial" panose="020B0604020202020204" pitchFamily="34" charset="0"/>
              </a:rPr>
              <a:t> programmu koordinēšana</a:t>
            </a:r>
          </a:p>
          <a:p>
            <a:endParaRPr lang="lv-LV" dirty="0"/>
          </a:p>
        </p:txBody>
      </p:sp>
    </p:spTree>
    <p:extLst>
      <p:ext uri="{BB962C8B-B14F-4D97-AF65-F5344CB8AC3E}">
        <p14:creationId xmlns:p14="http://schemas.microsoft.com/office/powerpoint/2010/main" val="321508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r>
              <a:rPr lang="lv-LV" dirty="0">
                <a:latin typeface="Arial" panose="020B0604020202020204" pitchFamily="34" charset="0"/>
                <a:cs typeface="Arial" panose="020B0604020202020204" pitchFamily="34" charset="0"/>
              </a:rPr>
              <a:t>Neskaidrības par finansiālām un saimnieciskām lietām: </a:t>
            </a:r>
            <a:r>
              <a:rPr lang="lv-LV" dirty="0"/>
              <a:t/>
            </a:r>
            <a:br>
              <a:rPr lang="lv-LV" dirty="0"/>
            </a:br>
            <a:endParaRPr lang="lv-LV" dirty="0"/>
          </a:p>
        </p:txBody>
      </p:sp>
      <p:sp>
        <p:nvSpPr>
          <p:cNvPr id="3" name="Satura vietturis 2"/>
          <p:cNvSpPr>
            <a:spLocks noGrp="1"/>
          </p:cNvSpPr>
          <p:nvPr>
            <p:ph idx="1"/>
          </p:nvPr>
        </p:nvSpPr>
        <p:spPr/>
        <p:txBody>
          <a:bodyPr>
            <a:normAutofit fontScale="85000" lnSpcReduction="10000"/>
          </a:bodyPr>
          <a:lstStyle/>
          <a:p>
            <a:pPr lvl="0">
              <a:buFont typeface="Wingdings" panose="05000000000000000000" pitchFamily="2" charset="2"/>
              <a:buChar char="Ø"/>
            </a:pPr>
            <a:r>
              <a:rPr lang="lv-LV" dirty="0">
                <a:latin typeface="Arial" panose="020B0604020202020204" pitchFamily="34" charset="0"/>
                <a:cs typeface="Arial" panose="020B0604020202020204" pitchFamily="34" charset="0"/>
              </a:rPr>
              <a:t>Kādā statusā būs bibliotēkas – patstāvīgas iestādes, struktūrvienības? </a:t>
            </a:r>
          </a:p>
          <a:p>
            <a:pPr lvl="0">
              <a:buFont typeface="Wingdings" panose="05000000000000000000" pitchFamily="2" charset="2"/>
              <a:buChar char="Ø"/>
            </a:pPr>
            <a:r>
              <a:rPr lang="lv-LV" dirty="0">
                <a:latin typeface="Arial" panose="020B0604020202020204" pitchFamily="34" charset="0"/>
                <a:cs typeface="Arial" panose="020B0604020202020204" pitchFamily="34" charset="0"/>
              </a:rPr>
              <a:t>Kam pakļautas – izpilddirektoram, pagasta pārvaldei, KP - ja tāda būs?</a:t>
            </a:r>
          </a:p>
          <a:p>
            <a:pPr lvl="0">
              <a:buFont typeface="Wingdings" panose="05000000000000000000" pitchFamily="2" charset="2"/>
              <a:buChar char="Ø"/>
            </a:pPr>
            <a:r>
              <a:rPr lang="lv-LV" dirty="0">
                <a:latin typeface="Arial" panose="020B0604020202020204" pitchFamily="34" charset="0"/>
                <a:cs typeface="Arial" panose="020B0604020202020204" pitchFamily="34" charset="0"/>
              </a:rPr>
              <a:t>Finansējums – </a:t>
            </a:r>
            <a:r>
              <a:rPr lang="lv-LV" b="1" dirty="0">
                <a:latin typeface="Arial" panose="020B0604020202020204" pitchFamily="34" charset="0"/>
                <a:cs typeface="Arial" panose="020B0604020202020204" pitchFamily="34" charset="0"/>
              </a:rPr>
              <a:t>kopējs visām </a:t>
            </a:r>
            <a:r>
              <a:rPr lang="lv-LV" b="1" dirty="0" smtClean="0">
                <a:latin typeface="Arial" panose="020B0604020202020204" pitchFamily="34" charset="0"/>
                <a:cs typeface="Arial" panose="020B0604020202020204" pitchFamily="34" charset="0"/>
              </a:rPr>
              <a:t>bibliotēkām</a:t>
            </a:r>
            <a:r>
              <a:rPr lang="lv-LV" dirty="0" smtClean="0">
                <a:latin typeface="Arial" panose="020B0604020202020204" pitchFamily="34" charset="0"/>
                <a:cs typeface="Arial" panose="020B0604020202020204" pitchFamily="34" charset="0"/>
              </a:rPr>
              <a:t>, bet </a:t>
            </a:r>
            <a:r>
              <a:rPr lang="lv-LV" dirty="0">
                <a:latin typeface="Arial" panose="020B0604020202020204" pitchFamily="34" charset="0"/>
                <a:cs typeface="Arial" panose="020B0604020202020204" pitchFamily="34" charset="0"/>
              </a:rPr>
              <a:t>katrai bibliotēkai iezīmēts savs budžets iestādes uzturēšanai, grāmatām un </a:t>
            </a:r>
            <a:r>
              <a:rPr lang="lv-LV" dirty="0" smtClean="0">
                <a:latin typeface="Arial" panose="020B0604020202020204" pitchFamily="34" charset="0"/>
                <a:cs typeface="Arial" panose="020B0604020202020204" pitchFamily="34" charset="0"/>
              </a:rPr>
              <a:t>periodikai, vai </a:t>
            </a:r>
            <a:r>
              <a:rPr lang="lv-LV" b="1" dirty="0" smtClean="0">
                <a:latin typeface="Arial" panose="020B0604020202020204" pitchFamily="34" charset="0"/>
                <a:cs typeface="Arial" panose="020B0604020202020204" pitchFamily="34" charset="0"/>
              </a:rPr>
              <a:t>katrai bibliotēkai pilnīgi savs budžets???</a:t>
            </a:r>
            <a:endParaRPr lang="lv-LV" b="1" dirty="0">
              <a:latin typeface="Arial" panose="020B0604020202020204" pitchFamily="34" charset="0"/>
              <a:cs typeface="Arial" panose="020B0604020202020204" pitchFamily="34" charset="0"/>
            </a:endParaRPr>
          </a:p>
          <a:p>
            <a:pPr lvl="0">
              <a:buFont typeface="Wingdings" panose="05000000000000000000" pitchFamily="2" charset="2"/>
              <a:buChar char="Ø"/>
            </a:pPr>
            <a:r>
              <a:rPr lang="lv-LV" dirty="0">
                <a:latin typeface="Arial" panose="020B0604020202020204" pitchFamily="34" charset="0"/>
                <a:cs typeface="Arial" panose="020B0604020202020204" pitchFamily="34" charset="0"/>
              </a:rPr>
              <a:t>Personāla jautājumi, kurš kārto arhīvu, pieņem darbā, raksta rīkojumus utt.???</a:t>
            </a:r>
          </a:p>
          <a:p>
            <a:pPr lvl="0">
              <a:buFont typeface="Wingdings" panose="05000000000000000000" pitchFamily="2" charset="2"/>
              <a:buChar char="Ø"/>
            </a:pPr>
            <a:r>
              <a:rPr lang="lv-LV" dirty="0" smtClean="0">
                <a:latin typeface="Arial" panose="020B0604020202020204" pitchFamily="34" charset="0"/>
                <a:cs typeface="Arial" panose="020B0604020202020204" pitchFamily="34" charset="0"/>
              </a:rPr>
              <a:t>Saimniecisko </a:t>
            </a:r>
            <a:r>
              <a:rPr lang="lv-LV" dirty="0">
                <a:latin typeface="Arial" panose="020B0604020202020204" pitchFamily="34" charset="0"/>
                <a:cs typeface="Arial" panose="020B0604020202020204" pitchFamily="34" charset="0"/>
              </a:rPr>
              <a:t>darbu veikšana - salūzt slēdzene, logs, kurš labo elektrību??? ( Līvānos </a:t>
            </a:r>
            <a:r>
              <a:rPr lang="lv-LV" dirty="0" smtClean="0">
                <a:latin typeface="Arial" panose="020B0604020202020204" pitchFamily="34" charset="0"/>
                <a:cs typeface="Arial" panose="020B0604020202020204" pitchFamily="34" charset="0"/>
              </a:rPr>
              <a:t>ir </a:t>
            </a:r>
            <a:r>
              <a:rPr lang="lv-LV" dirty="0">
                <a:latin typeface="Arial" panose="020B0604020202020204" pitchFamily="34" charset="0"/>
                <a:cs typeface="Arial" panose="020B0604020202020204" pitchFamily="34" charset="0"/>
              </a:rPr>
              <a:t>katra pagastā </a:t>
            </a:r>
            <a:r>
              <a:rPr lang="lv-LV" dirty="0" smtClean="0">
                <a:latin typeface="Arial" panose="020B0604020202020204" pitchFamily="34" charset="0"/>
                <a:cs typeface="Arial" panose="020B0604020202020204" pitchFamily="34" charset="0"/>
              </a:rPr>
              <a:t>saimnieciskie </a:t>
            </a:r>
            <a:r>
              <a:rPr lang="lv-LV" dirty="0">
                <a:latin typeface="Arial" panose="020B0604020202020204" pitchFamily="34" charset="0"/>
                <a:cs typeface="Arial" panose="020B0604020202020204" pitchFamily="34" charset="0"/>
              </a:rPr>
              <a:t>cilvēki)</a:t>
            </a:r>
          </a:p>
          <a:p>
            <a:pPr lvl="0">
              <a:buFont typeface="Wingdings" panose="05000000000000000000" pitchFamily="2" charset="2"/>
              <a:buChar char="Ø"/>
            </a:pPr>
            <a:r>
              <a:rPr lang="lv-LV" dirty="0">
                <a:latin typeface="Arial" panose="020B0604020202020204" pitchFamily="34" charset="0"/>
                <a:cs typeface="Arial" panose="020B0604020202020204" pitchFamily="34" charset="0"/>
              </a:rPr>
              <a:t>IT speciālists ???</a:t>
            </a:r>
          </a:p>
          <a:p>
            <a:pPr lvl="0">
              <a:buFont typeface="Wingdings" panose="05000000000000000000" pitchFamily="2" charset="2"/>
              <a:buChar char="Ø"/>
            </a:pPr>
            <a:r>
              <a:rPr lang="lv-LV" dirty="0">
                <a:latin typeface="Arial" panose="020B0604020202020204" pitchFamily="34" charset="0"/>
                <a:cs typeface="Arial" panose="020B0604020202020204" pitchFamily="34" charset="0"/>
              </a:rPr>
              <a:t>Transports…</a:t>
            </a:r>
          </a:p>
          <a:p>
            <a:endParaRPr lang="lv-LV" dirty="0"/>
          </a:p>
        </p:txBody>
      </p:sp>
    </p:spTree>
    <p:extLst>
      <p:ext uri="{BB962C8B-B14F-4D97-AF65-F5344CB8AC3E}">
        <p14:creationId xmlns:p14="http://schemas.microsoft.com/office/powerpoint/2010/main" val="32420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latin typeface="Arial" panose="020B0604020202020204" pitchFamily="34" charset="0"/>
                <a:cs typeface="Arial" panose="020B0604020202020204" pitchFamily="34" charset="0"/>
              </a:rPr>
              <a:t>Administratīvi teritoriālā reforma</a:t>
            </a:r>
            <a:endParaRPr lang="lv-LV" dirty="0"/>
          </a:p>
        </p:txBody>
      </p:sp>
      <p:pic>
        <p:nvPicPr>
          <p:cNvPr id="1028" name="Picture 4" descr="Administratīvi teritoriālā reforma | Vides aizsardzības un reģionālās  attīstības ministrija"/>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53605" y="1989611"/>
            <a:ext cx="4305138" cy="3106091"/>
          </a:xfrm>
          <a:prstGeom prst="rect">
            <a:avLst/>
          </a:prstGeom>
          <a:noFill/>
          <a:extLst>
            <a:ext uri="{909E8E84-426E-40DD-AFC4-6F175D3DCCD1}">
              <a14:hiddenFill xmlns:a14="http://schemas.microsoft.com/office/drawing/2010/main">
                <a:solidFill>
                  <a:srgbClr val="FFFFFF"/>
                </a:solidFill>
              </a14:hiddenFill>
            </a:ext>
          </a:extLst>
        </p:spPr>
      </p:pic>
      <p:sp>
        <p:nvSpPr>
          <p:cNvPr id="3" name="Taisnstūris 2"/>
          <p:cNvSpPr/>
          <p:nvPr/>
        </p:nvSpPr>
        <p:spPr>
          <a:xfrm>
            <a:off x="7140632" y="3105835"/>
            <a:ext cx="3192088" cy="1200329"/>
          </a:xfrm>
          <a:prstGeom prst="rect">
            <a:avLst/>
          </a:prstGeom>
        </p:spPr>
        <p:txBody>
          <a:bodyPr wrap="square">
            <a:spAutoFit/>
          </a:bodyPr>
          <a:lstStyle/>
          <a:p>
            <a:r>
              <a:rPr lang="lv-LV" dirty="0">
                <a:latin typeface="Arial" panose="020B0604020202020204" pitchFamily="34" charset="0"/>
                <a:cs typeface="Arial" panose="020B0604020202020204" pitchFamily="34" charset="0"/>
              </a:rPr>
              <a:t>Administratīvo teritoriju un apdzīvoto vietu </a:t>
            </a:r>
            <a:r>
              <a:rPr lang="lv-LV" dirty="0" smtClean="0">
                <a:latin typeface="Arial" panose="020B0604020202020204" pitchFamily="34" charset="0"/>
                <a:cs typeface="Arial" panose="020B0604020202020204" pitchFamily="34" charset="0"/>
              </a:rPr>
              <a:t>likums</a:t>
            </a:r>
          </a:p>
          <a:p>
            <a:r>
              <a:rPr lang="lv-LV" dirty="0" smtClean="0">
                <a:latin typeface="Arial" panose="020B0604020202020204" pitchFamily="34" charset="0"/>
                <a:cs typeface="Arial" panose="020B0604020202020204" pitchFamily="34" charset="0"/>
              </a:rPr>
              <a:t> </a:t>
            </a:r>
            <a:r>
              <a:rPr lang="lv-LV" dirty="0">
                <a:latin typeface="Arial" panose="020B0604020202020204" pitchFamily="34" charset="0"/>
                <a:cs typeface="Arial" panose="020B0604020202020204" pitchFamily="34" charset="0"/>
              </a:rPr>
              <a:t>Pieņemts: 10.06.2020. </a:t>
            </a:r>
            <a:endParaRPr lang="lv-LV" dirty="0" smtClean="0">
              <a:latin typeface="Arial" panose="020B0604020202020204" pitchFamily="34" charset="0"/>
              <a:cs typeface="Arial" panose="020B0604020202020204" pitchFamily="34" charset="0"/>
            </a:endParaRPr>
          </a:p>
          <a:p>
            <a:r>
              <a:rPr lang="lv-LV" dirty="0" smtClean="0">
                <a:latin typeface="Arial" panose="020B0604020202020204" pitchFamily="34" charset="0"/>
                <a:cs typeface="Arial" panose="020B0604020202020204" pitchFamily="34" charset="0"/>
              </a:rPr>
              <a:t>Stājas </a:t>
            </a:r>
            <a:r>
              <a:rPr lang="lv-LV" dirty="0">
                <a:latin typeface="Arial" panose="020B0604020202020204" pitchFamily="34" charset="0"/>
                <a:cs typeface="Arial" panose="020B0604020202020204" pitchFamily="34" charset="0"/>
              </a:rPr>
              <a:t>spēkā: 23.06.2020.</a:t>
            </a:r>
          </a:p>
        </p:txBody>
      </p:sp>
    </p:spTree>
    <p:extLst>
      <p:ext uri="{BB962C8B-B14F-4D97-AF65-F5344CB8AC3E}">
        <p14:creationId xmlns:p14="http://schemas.microsoft.com/office/powerpoint/2010/main" val="40258545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1210510" y="496948"/>
            <a:ext cx="9603275" cy="1049235"/>
          </a:xfrm>
        </p:spPr>
        <p:txBody>
          <a:bodyPr/>
          <a:lstStyle/>
          <a:p>
            <a:r>
              <a:rPr lang="lv-LV" dirty="0">
                <a:latin typeface="Arial" panose="020B0604020202020204" pitchFamily="34" charset="0"/>
                <a:cs typeface="Arial" panose="020B0604020202020204" pitchFamily="34" charset="0"/>
              </a:rPr>
              <a:t>Administratīvi teritoriālā reforma</a:t>
            </a:r>
          </a:p>
        </p:txBody>
      </p:sp>
      <p:sp>
        <p:nvSpPr>
          <p:cNvPr id="3" name="Satura vietturis 2"/>
          <p:cNvSpPr>
            <a:spLocks noGrp="1"/>
          </p:cNvSpPr>
          <p:nvPr>
            <p:ph idx="1"/>
          </p:nvPr>
        </p:nvSpPr>
        <p:spPr>
          <a:xfrm>
            <a:off x="1451580" y="2015732"/>
            <a:ext cx="9479656" cy="3537170"/>
          </a:xfrm>
        </p:spPr>
        <p:txBody>
          <a:bodyPr>
            <a:normAutofit fontScale="85000" lnSpcReduction="20000"/>
          </a:bodyPr>
          <a:lstStyle/>
          <a:p>
            <a:pPr marL="0" indent="0" algn="ctr">
              <a:buNone/>
            </a:pPr>
            <a:r>
              <a:rPr lang="lv-LV" sz="2100" dirty="0" smtClean="0">
                <a:latin typeface="Arial" panose="020B0604020202020204" pitchFamily="34" charset="0"/>
                <a:cs typeface="Arial" panose="020B0604020202020204" pitchFamily="34" charset="0"/>
              </a:rPr>
              <a:t>Saeimā </a:t>
            </a:r>
            <a:r>
              <a:rPr lang="lv-LV" sz="2100" dirty="0">
                <a:latin typeface="Arial" panose="020B0604020202020204" pitchFamily="34" charset="0"/>
                <a:cs typeface="Arial" panose="020B0604020202020204" pitchFamily="34" charset="0"/>
              </a:rPr>
              <a:t>pieņemtā ATR nosaka, ka no 2021.gada 1.jūlija tiks izveidotas 42 pašvaldības pašreizējo 119 pašvaldību </a:t>
            </a:r>
            <a:r>
              <a:rPr lang="lv-LV" sz="2100" dirty="0" smtClean="0">
                <a:latin typeface="Arial" panose="020B0604020202020204" pitchFamily="34" charset="0"/>
                <a:cs typeface="Arial" panose="020B0604020202020204" pitchFamily="34" charset="0"/>
              </a:rPr>
              <a:t>vietā</a:t>
            </a:r>
          </a:p>
          <a:p>
            <a:pPr marL="0" indent="0" algn="ctr">
              <a:buNone/>
            </a:pPr>
            <a:endParaRPr lang="lv-LV" sz="2200" dirty="0" smtClean="0">
              <a:latin typeface="Arial" panose="020B0604020202020204" pitchFamily="34" charset="0"/>
              <a:cs typeface="Arial" panose="020B0604020202020204" pitchFamily="34" charset="0"/>
            </a:endParaRPr>
          </a:p>
          <a:p>
            <a:pPr fontAlgn="base">
              <a:buFont typeface="Wingdings" panose="05000000000000000000" pitchFamily="2" charset="2"/>
              <a:buChar char="Ø"/>
            </a:pPr>
            <a:r>
              <a:rPr lang="lv-LV" sz="2100" dirty="0">
                <a:latin typeface="Arial" panose="020B0604020202020204" pitchFamily="34" charset="0"/>
                <a:cs typeface="Arial" panose="020B0604020202020204" pitchFamily="34" charset="0"/>
              </a:rPr>
              <a:t>Plānots izveidot septiņas </a:t>
            </a:r>
            <a:r>
              <a:rPr lang="lv-LV" sz="2100" dirty="0" err="1">
                <a:latin typeface="Arial" panose="020B0604020202020204" pitchFamily="34" charset="0"/>
                <a:cs typeface="Arial" panose="020B0604020202020204" pitchFamily="34" charset="0"/>
              </a:rPr>
              <a:t>valstspilsētu</a:t>
            </a:r>
            <a:r>
              <a:rPr lang="lv-LV" sz="2100" dirty="0">
                <a:latin typeface="Arial" panose="020B0604020202020204" pitchFamily="34" charset="0"/>
                <a:cs typeface="Arial" panose="020B0604020202020204" pitchFamily="34" charset="0"/>
              </a:rPr>
              <a:t> pašvaldību teritorijas un 35 </a:t>
            </a:r>
            <a:r>
              <a:rPr lang="lv-LV" sz="2100" dirty="0" smtClean="0">
                <a:latin typeface="Arial" panose="020B0604020202020204" pitchFamily="34" charset="0"/>
                <a:cs typeface="Arial" panose="020B0604020202020204" pitchFamily="34" charset="0"/>
              </a:rPr>
              <a:t>novadus</a:t>
            </a:r>
            <a:endParaRPr lang="lv-LV" sz="2100" dirty="0">
              <a:latin typeface="Arial" panose="020B0604020202020204" pitchFamily="34" charset="0"/>
              <a:cs typeface="Arial" panose="020B0604020202020204" pitchFamily="34" charset="0"/>
            </a:endParaRPr>
          </a:p>
          <a:p>
            <a:pPr fontAlgn="base">
              <a:buFont typeface="Wingdings" panose="05000000000000000000" pitchFamily="2" charset="2"/>
              <a:buChar char="Ø"/>
            </a:pPr>
            <a:r>
              <a:rPr lang="lv-LV" sz="2100" dirty="0" err="1">
                <a:latin typeface="Arial" panose="020B0604020202020204" pitchFamily="34" charset="0"/>
                <a:cs typeface="Arial" panose="020B0604020202020204" pitchFamily="34" charset="0"/>
              </a:rPr>
              <a:t>Valstspilsētas</a:t>
            </a:r>
            <a:r>
              <a:rPr lang="lv-LV" sz="2100" dirty="0">
                <a:latin typeface="Arial" panose="020B0604020202020204" pitchFamily="34" charset="0"/>
                <a:cs typeface="Arial" panose="020B0604020202020204" pitchFamily="34" charset="0"/>
              </a:rPr>
              <a:t> statusu plānots noteikt 10 pilsētām – </a:t>
            </a:r>
          </a:p>
          <a:p>
            <a:pPr marL="0" indent="0">
              <a:buNone/>
            </a:pPr>
            <a:r>
              <a:rPr lang="lv-LV" sz="2100" dirty="0">
                <a:latin typeface="Arial" panose="020B0604020202020204" pitchFamily="34" charset="0"/>
                <a:cs typeface="Arial" panose="020B0604020202020204" pitchFamily="34" charset="0"/>
              </a:rPr>
              <a:t>	</a:t>
            </a:r>
            <a:r>
              <a:rPr lang="lv-LV" sz="2100" dirty="0" smtClean="0">
                <a:latin typeface="Arial" panose="020B0604020202020204" pitchFamily="34" charset="0"/>
                <a:cs typeface="Arial" panose="020B0604020202020204" pitchFamily="34" charset="0"/>
              </a:rPr>
              <a:t>patstāvīgas </a:t>
            </a:r>
            <a:r>
              <a:rPr lang="lv-LV" sz="2100" dirty="0" err="1">
                <a:latin typeface="Arial" panose="020B0604020202020204" pitchFamily="34" charset="0"/>
                <a:cs typeface="Arial" panose="020B0604020202020204" pitchFamily="34" charset="0"/>
              </a:rPr>
              <a:t>valstpilsētas</a:t>
            </a:r>
            <a:r>
              <a:rPr lang="lv-LV" sz="2100" dirty="0">
                <a:latin typeface="Arial" panose="020B0604020202020204" pitchFamily="34" charset="0"/>
                <a:cs typeface="Arial" panose="020B0604020202020204" pitchFamily="34" charset="0"/>
              </a:rPr>
              <a:t> Rīga, Daugavpils, Liepāja, Jelgava, Rēzekne, Ventspils, </a:t>
            </a:r>
            <a:r>
              <a:rPr lang="lv-LV" sz="2100" dirty="0" smtClean="0">
                <a:latin typeface="Arial" panose="020B0604020202020204" pitchFamily="34" charset="0"/>
                <a:cs typeface="Arial" panose="020B0604020202020204" pitchFamily="34" charset="0"/>
              </a:rPr>
              <a:t>Jūrmala</a:t>
            </a:r>
          </a:p>
          <a:p>
            <a:pPr marL="0" indent="0">
              <a:buNone/>
            </a:pPr>
            <a:r>
              <a:rPr lang="lv-LV" sz="2100" dirty="0">
                <a:latin typeface="Arial" panose="020B0604020202020204" pitchFamily="34" charset="0"/>
                <a:cs typeface="Arial" panose="020B0604020202020204" pitchFamily="34" charset="0"/>
              </a:rPr>
              <a:t>	</a:t>
            </a:r>
            <a:r>
              <a:rPr lang="lv-LV" sz="2100" dirty="0" smtClean="0">
                <a:latin typeface="Arial" panose="020B0604020202020204" pitchFamily="34" charset="0"/>
                <a:cs typeface="Arial" panose="020B0604020202020204" pitchFamily="34" charset="0"/>
              </a:rPr>
              <a:t>novadu </a:t>
            </a:r>
            <a:r>
              <a:rPr lang="lv-LV" sz="2100" dirty="0">
                <a:latin typeface="Arial" panose="020B0604020202020204" pitchFamily="34" charset="0"/>
                <a:cs typeface="Arial" panose="020B0604020202020204" pitchFamily="34" charset="0"/>
              </a:rPr>
              <a:t>centri Jēkabpils, Ogre, </a:t>
            </a:r>
            <a:r>
              <a:rPr lang="lv-LV" sz="2100" dirty="0" smtClean="0">
                <a:latin typeface="Arial" panose="020B0604020202020204" pitchFamily="34" charset="0"/>
                <a:cs typeface="Arial" panose="020B0604020202020204" pitchFamily="34" charset="0"/>
              </a:rPr>
              <a:t>Valmiera</a:t>
            </a:r>
          </a:p>
          <a:p>
            <a:pPr marL="0" indent="0">
              <a:buNone/>
            </a:pPr>
            <a:r>
              <a:rPr lang="lv-LV" sz="21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104579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latin typeface="Arial" panose="020B0604020202020204" pitchFamily="34" charset="0"/>
                <a:cs typeface="Arial" panose="020B0604020202020204" pitchFamily="34" charset="0"/>
              </a:rPr>
              <a:t>Administratīvi teritoriālā reforma</a:t>
            </a:r>
          </a:p>
        </p:txBody>
      </p:sp>
      <p:sp>
        <p:nvSpPr>
          <p:cNvPr id="3" name="Satura vietturis 2"/>
          <p:cNvSpPr>
            <a:spLocks noGrp="1"/>
          </p:cNvSpPr>
          <p:nvPr>
            <p:ph idx="1"/>
          </p:nvPr>
        </p:nvSpPr>
        <p:spPr/>
        <p:txBody>
          <a:bodyPr/>
          <a:lstStyle/>
          <a:p>
            <a:pPr marL="0" indent="0">
              <a:buNone/>
            </a:pPr>
            <a:r>
              <a:rPr lang="lv-LV" dirty="0" smtClean="0">
                <a:latin typeface="Arial" panose="020B0604020202020204" pitchFamily="34" charset="0"/>
                <a:cs typeface="Arial" panose="020B0604020202020204" pitchFamily="34" charset="0"/>
              </a:rPr>
              <a:t>Bibliotēku darbība pamatojas </a:t>
            </a:r>
            <a:r>
              <a:rPr lang="lv-LV">
                <a:latin typeface="Arial" panose="020B0604020202020204" pitchFamily="34" charset="0"/>
                <a:cs typeface="Arial" panose="020B0604020202020204" pitchFamily="34" charset="0"/>
              </a:rPr>
              <a:t>nozares </a:t>
            </a:r>
            <a:r>
              <a:rPr lang="lv-LV" smtClean="0">
                <a:latin typeface="Arial" panose="020B0604020202020204" pitchFamily="34" charset="0"/>
                <a:cs typeface="Arial" panose="020B0604020202020204" pitchFamily="34" charset="0"/>
              </a:rPr>
              <a:t>normatīvajos </a:t>
            </a:r>
            <a:r>
              <a:rPr lang="lv-LV" dirty="0">
                <a:latin typeface="Arial" panose="020B0604020202020204" pitchFamily="34" charset="0"/>
                <a:cs typeface="Arial" panose="020B0604020202020204" pitchFamily="34" charset="0"/>
              </a:rPr>
              <a:t>aktos: </a:t>
            </a:r>
            <a:endParaRPr lang="lv-LV"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lv-LV" dirty="0" smtClean="0">
                <a:latin typeface="Arial" panose="020B0604020202020204" pitchFamily="34" charset="0"/>
                <a:cs typeface="Arial" panose="020B0604020202020204" pitchFamily="34" charset="0"/>
              </a:rPr>
              <a:t>Bibliotēku </a:t>
            </a:r>
            <a:r>
              <a:rPr lang="lv-LV" dirty="0">
                <a:latin typeface="Arial" panose="020B0604020202020204" pitchFamily="34" charset="0"/>
                <a:cs typeface="Arial" panose="020B0604020202020204" pitchFamily="34" charset="0"/>
              </a:rPr>
              <a:t>likums </a:t>
            </a:r>
            <a:endParaRPr lang="lv-LV"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lv-LV" dirty="0" smtClean="0">
                <a:latin typeface="Arial" panose="020B0604020202020204" pitchFamily="34" charset="0"/>
                <a:cs typeface="Arial" panose="020B0604020202020204" pitchFamily="34" charset="0"/>
              </a:rPr>
              <a:t>Ministru </a:t>
            </a:r>
            <a:r>
              <a:rPr lang="lv-LV" dirty="0">
                <a:latin typeface="Arial" panose="020B0604020202020204" pitchFamily="34" charset="0"/>
                <a:cs typeface="Arial" panose="020B0604020202020204" pitchFamily="34" charset="0"/>
              </a:rPr>
              <a:t>kabineta 2006.gada 26.augusta noteikumi Nr.355 „Vietējas nozīmes bibliotēku tīkla darbības noteikumi” </a:t>
            </a:r>
            <a:endParaRPr lang="lv-LV"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lv-LV" dirty="0" smtClean="0">
                <a:latin typeface="Arial" panose="020B0604020202020204" pitchFamily="34" charset="0"/>
                <a:cs typeface="Arial" panose="020B0604020202020204" pitchFamily="34" charset="0"/>
              </a:rPr>
              <a:t>Ministru </a:t>
            </a:r>
            <a:r>
              <a:rPr lang="lv-LV" dirty="0">
                <a:latin typeface="Arial" panose="020B0604020202020204" pitchFamily="34" charset="0"/>
                <a:cs typeface="Arial" panose="020B0604020202020204" pitchFamily="34" charset="0"/>
              </a:rPr>
              <a:t>kabineta 2006.gada 26.augusta noteikumi Nr.709 „Bibliotēku akreditācijas noteikumi” </a:t>
            </a:r>
          </a:p>
        </p:txBody>
      </p:sp>
    </p:spTree>
    <p:extLst>
      <p:ext uri="{BB962C8B-B14F-4D97-AF65-F5344CB8AC3E}">
        <p14:creationId xmlns:p14="http://schemas.microsoft.com/office/powerpoint/2010/main" val="14083670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r>
              <a:rPr lang="lv-LV" dirty="0">
                <a:latin typeface="Arial" panose="020B0604020202020204" pitchFamily="34" charset="0"/>
                <a:cs typeface="Arial" panose="020B0604020202020204" pitchFamily="34" charset="0"/>
              </a:rPr>
              <a:t>Bibliotēku tīkls novados: „Vietējas nozīmes bibliotēku tīkla darbības noteikumi” </a:t>
            </a:r>
          </a:p>
        </p:txBody>
      </p:sp>
      <p:sp>
        <p:nvSpPr>
          <p:cNvPr id="3" name="Satura vietturis 2"/>
          <p:cNvSpPr>
            <a:spLocks noGrp="1"/>
          </p:cNvSpPr>
          <p:nvPr>
            <p:ph idx="1"/>
          </p:nvPr>
        </p:nvSpPr>
        <p:spPr/>
        <p:txBody>
          <a:bodyPr>
            <a:normAutofit fontScale="77500" lnSpcReduction="20000"/>
          </a:bodyPr>
          <a:lstStyle/>
          <a:p>
            <a:pPr marL="0" indent="0">
              <a:buNone/>
            </a:pPr>
            <a:r>
              <a:rPr lang="lv-LV" dirty="0" smtClean="0">
                <a:latin typeface="Arial" panose="020B0604020202020204" pitchFamily="34" charset="0"/>
                <a:cs typeface="Arial" panose="020B0604020202020204" pitchFamily="34" charset="0"/>
              </a:rPr>
              <a:t>Bibliotēku </a:t>
            </a:r>
            <a:r>
              <a:rPr lang="lv-LV" dirty="0">
                <a:latin typeface="Arial" panose="020B0604020202020204" pitchFamily="34" charset="0"/>
                <a:cs typeface="Arial" panose="020B0604020202020204" pitchFamily="34" charset="0"/>
              </a:rPr>
              <a:t>skaitu attiecīgās pašvaldības administratīvajā teritorijā nosaka novada dome vai </a:t>
            </a:r>
            <a:r>
              <a:rPr lang="lv-LV" dirty="0" err="1">
                <a:latin typeface="Arial" panose="020B0604020202020204" pitchFamily="34" charset="0"/>
                <a:cs typeface="Arial" panose="020B0604020202020204" pitchFamily="34" charset="0"/>
              </a:rPr>
              <a:t>valstspilsētas</a:t>
            </a:r>
            <a:r>
              <a:rPr lang="lv-LV" dirty="0">
                <a:latin typeface="Arial" panose="020B0604020202020204" pitchFamily="34" charset="0"/>
                <a:cs typeface="Arial" panose="020B0604020202020204" pitchFamily="34" charset="0"/>
              </a:rPr>
              <a:t> dome, ievērojot šādus nosacījumus</a:t>
            </a:r>
            <a:r>
              <a:rPr lang="lv-LV" dirty="0" smtClean="0">
                <a:latin typeface="Arial" panose="020B0604020202020204" pitchFamily="34" charset="0"/>
                <a:cs typeface="Arial" panose="020B0604020202020204" pitchFamily="34" charset="0"/>
              </a:rPr>
              <a:t>:</a:t>
            </a:r>
          </a:p>
          <a:p>
            <a:pPr>
              <a:buFont typeface="Wingdings" panose="05000000000000000000" pitchFamily="2" charset="2"/>
              <a:buChar char="Ø"/>
            </a:pPr>
            <a:r>
              <a:rPr lang="lv-LV" b="1" dirty="0" smtClean="0">
                <a:latin typeface="Arial" panose="020B0604020202020204" pitchFamily="34" charset="0"/>
                <a:cs typeface="Arial" panose="020B0604020202020204" pitchFamily="34" charset="0"/>
              </a:rPr>
              <a:t>novada </a:t>
            </a:r>
            <a:r>
              <a:rPr lang="lv-LV" b="1" dirty="0">
                <a:latin typeface="Arial" panose="020B0604020202020204" pitchFamily="34" charset="0"/>
                <a:cs typeface="Arial" panose="020B0604020202020204" pitchFamily="34" charset="0"/>
              </a:rPr>
              <a:t>pagastā, </a:t>
            </a:r>
            <a:r>
              <a:rPr lang="lv-LV" dirty="0">
                <a:latin typeface="Arial" panose="020B0604020202020204" pitchFamily="34" charset="0"/>
                <a:cs typeface="Arial" panose="020B0604020202020204" pitchFamily="34" charset="0"/>
              </a:rPr>
              <a:t>kurā iedzīvotāju skaits nepārsniedz 2000, ir vismaz viena pašvaldības bibliotēka. Ja pagasta iedzīvotāju skaits ir lielāks par 2000, uz katriem nākamajiem 2000 iedzīvotāju pagasta teritorijā papildus ir vismaz viena pašvaldības </a:t>
            </a:r>
            <a:r>
              <a:rPr lang="lv-LV" dirty="0" smtClean="0">
                <a:latin typeface="Arial" panose="020B0604020202020204" pitchFamily="34" charset="0"/>
                <a:cs typeface="Arial" panose="020B0604020202020204" pitchFamily="34" charset="0"/>
              </a:rPr>
              <a:t>bibliotēka </a:t>
            </a:r>
          </a:p>
          <a:p>
            <a:pPr>
              <a:buFont typeface="Wingdings" panose="05000000000000000000" pitchFamily="2" charset="2"/>
              <a:buChar char="Ø"/>
            </a:pPr>
            <a:r>
              <a:rPr lang="lv-LV" b="1" dirty="0" smtClean="0">
                <a:latin typeface="Arial" panose="020B0604020202020204" pitchFamily="34" charset="0"/>
                <a:cs typeface="Arial" panose="020B0604020202020204" pitchFamily="34" charset="0"/>
              </a:rPr>
              <a:t>novada </a:t>
            </a:r>
            <a:r>
              <a:rPr lang="lv-LV" b="1" dirty="0">
                <a:latin typeface="Arial" panose="020B0604020202020204" pitchFamily="34" charset="0"/>
                <a:cs typeface="Arial" panose="020B0604020202020204" pitchFamily="34" charset="0"/>
              </a:rPr>
              <a:t>pilsētā </a:t>
            </a:r>
            <a:r>
              <a:rPr lang="lv-LV" dirty="0">
                <a:latin typeface="Arial" panose="020B0604020202020204" pitchFamily="34" charset="0"/>
                <a:cs typeface="Arial" panose="020B0604020202020204" pitchFamily="34" charset="0"/>
              </a:rPr>
              <a:t>ir vismaz viena pašvaldības bibliotēka, kura apkalpo pieaugušos lietotājus, un vismaz viena pašvaldības bibliotēka, kura apkalpo bērnus, vai vismaz viena pašvaldības bibliotēka, kura apkalpo gan pieaugušos lietotājus, gan bērnus, un tajā ir izveidota bērnu apkalpošanas </a:t>
            </a:r>
            <a:r>
              <a:rPr lang="lv-LV" dirty="0" smtClean="0">
                <a:latin typeface="Arial" panose="020B0604020202020204" pitchFamily="34" charset="0"/>
                <a:cs typeface="Arial" panose="020B0604020202020204" pitchFamily="34" charset="0"/>
              </a:rPr>
              <a:t>nodaļa</a:t>
            </a:r>
          </a:p>
          <a:p>
            <a:pPr>
              <a:buFont typeface="Wingdings" panose="05000000000000000000" pitchFamily="2" charset="2"/>
              <a:buChar char="Ø"/>
            </a:pPr>
            <a:r>
              <a:rPr lang="lv-LV" b="1" dirty="0" err="1" smtClean="0">
                <a:latin typeface="Arial" panose="020B0604020202020204" pitchFamily="34" charset="0"/>
                <a:cs typeface="Arial" panose="020B0604020202020204" pitchFamily="34" charset="0"/>
              </a:rPr>
              <a:t>valstspilsētā</a:t>
            </a:r>
            <a:r>
              <a:rPr lang="lv-LV" dirty="0" smtClean="0">
                <a:latin typeface="Arial" panose="020B0604020202020204" pitchFamily="34" charset="0"/>
                <a:cs typeface="Arial" panose="020B0604020202020204" pitchFamily="34" charset="0"/>
              </a:rPr>
              <a:t> </a:t>
            </a:r>
            <a:r>
              <a:rPr lang="lv-LV" dirty="0">
                <a:latin typeface="Arial" panose="020B0604020202020204" pitchFamily="34" charset="0"/>
                <a:cs typeface="Arial" panose="020B0604020202020204" pitchFamily="34" charset="0"/>
              </a:rPr>
              <a:t>uz katriem 12000 iedzīvotāju ir vismaz viena pašvaldības bibliotēka, kura apkalpo pieaugušos lietotājus vai bērnus, vai vismaz viena pašvaldības bibliotēka, kura apkalpo gan pieaugušos lietotājus, gan bērnus, un tajā ir izveidota bērnu apkalpošanas nodaļa</a:t>
            </a:r>
          </a:p>
        </p:txBody>
      </p:sp>
    </p:spTree>
    <p:extLst>
      <p:ext uri="{BB962C8B-B14F-4D97-AF65-F5344CB8AC3E}">
        <p14:creationId xmlns:p14="http://schemas.microsoft.com/office/powerpoint/2010/main" val="6746874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latin typeface="Arial" panose="020B0604020202020204" pitchFamily="34" charset="0"/>
                <a:cs typeface="Arial" panose="020B0604020202020204" pitchFamily="34" charset="0"/>
              </a:rPr>
              <a:t>Administratīvi teritoriālā reforma un bibliotēku tīkls </a:t>
            </a:r>
            <a:endParaRPr lang="lv-LV" dirty="0"/>
          </a:p>
        </p:txBody>
      </p:sp>
      <p:sp>
        <p:nvSpPr>
          <p:cNvPr id="3" name="Satura vietturis 2"/>
          <p:cNvSpPr>
            <a:spLocks noGrp="1"/>
          </p:cNvSpPr>
          <p:nvPr>
            <p:ph idx="1"/>
          </p:nvPr>
        </p:nvSpPr>
        <p:spPr/>
        <p:txBody>
          <a:bodyPr/>
          <a:lstStyle/>
          <a:p>
            <a:pPr marL="0" indent="0">
              <a:buNone/>
            </a:pPr>
            <a:r>
              <a:rPr lang="en-GB" dirty="0" err="1">
                <a:latin typeface="Arial" panose="020B0604020202020204" pitchFamily="34" charset="0"/>
                <a:cs typeface="Arial" panose="020B0604020202020204" pitchFamily="34" charset="0"/>
              </a:rPr>
              <a:t>Bibliotēku</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likuma</a:t>
            </a:r>
            <a:r>
              <a:rPr lang="en-GB" dirty="0">
                <a:latin typeface="Arial" panose="020B0604020202020204" pitchFamily="34" charset="0"/>
                <a:cs typeface="Arial" panose="020B0604020202020204" pitchFamily="34" charset="0"/>
              </a:rPr>
              <a:t> 29. </a:t>
            </a:r>
            <a:r>
              <a:rPr lang="en-GB" dirty="0" err="1">
                <a:latin typeface="Arial" panose="020B0604020202020204" pitchFamily="34" charset="0"/>
                <a:cs typeface="Arial" panose="020B0604020202020204" pitchFamily="34" charset="0"/>
              </a:rPr>
              <a:t>panta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ceturtajā</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daļā</a:t>
            </a:r>
            <a:r>
              <a:rPr lang="en-GB" dirty="0">
                <a:latin typeface="Arial" panose="020B0604020202020204" pitchFamily="34" charset="0"/>
                <a:cs typeface="Arial" panose="020B0604020202020204" pitchFamily="34" charset="0"/>
              </a:rPr>
              <a:t> </a:t>
            </a:r>
            <a:r>
              <a:rPr lang="en-GB" dirty="0" err="1" smtClean="0">
                <a:latin typeface="Arial" panose="020B0604020202020204" pitchFamily="34" charset="0"/>
                <a:cs typeface="Arial" panose="020B0604020202020204" pitchFamily="34" charset="0"/>
              </a:rPr>
              <a:t>noteikts</a:t>
            </a:r>
            <a:r>
              <a:rPr lang="lv-LV" dirty="0">
                <a:latin typeface="Arial" panose="020B0604020202020204" pitchFamily="34" charset="0"/>
                <a:cs typeface="Arial" panose="020B0604020202020204" pitchFamily="34" charset="0"/>
              </a:rPr>
              <a:t>:</a:t>
            </a:r>
            <a:endParaRPr lang="lv-LV" dirty="0" smtClean="0">
              <a:latin typeface="Arial" panose="020B0604020202020204" pitchFamily="34" charset="0"/>
              <a:cs typeface="Arial" panose="020B0604020202020204" pitchFamily="34" charset="0"/>
            </a:endParaRPr>
          </a:p>
          <a:p>
            <a:pPr lvl="1">
              <a:buFont typeface="Wingdings" panose="05000000000000000000" pitchFamily="2" charset="2"/>
              <a:buChar char="Ø"/>
            </a:pPr>
            <a:r>
              <a:rPr lang="lv-LV" dirty="0" smtClean="0">
                <a:latin typeface="Arial" panose="020B0604020202020204" pitchFamily="34" charset="0"/>
                <a:cs typeface="Arial" panose="020B0604020202020204" pitchFamily="34" charset="0"/>
              </a:rPr>
              <a:t>ka </a:t>
            </a:r>
            <a:r>
              <a:rPr lang="en-GB" dirty="0" err="1" smtClean="0">
                <a:latin typeface="Arial" panose="020B0604020202020204" pitchFamily="34" charset="0"/>
                <a:cs typeface="Arial" panose="020B0604020202020204" pitchFamily="34" charset="0"/>
              </a:rPr>
              <a:t>ikviena</a:t>
            </a:r>
            <a:r>
              <a:rPr lang="en-GB" dirty="0" smtClean="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pašvaldība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nodrošina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savas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pašvaldības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administratīvajā</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teritorijā</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bibliotekāro</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pakalpojumu</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pieejamību</a:t>
            </a:r>
            <a:r>
              <a:rPr lang="en-GB" dirty="0">
                <a:latin typeface="Arial" panose="020B0604020202020204" pitchFamily="34" charset="0"/>
                <a:cs typeface="Arial" panose="020B0604020202020204" pitchFamily="34" charset="0"/>
              </a:rPr>
              <a:t> </a:t>
            </a:r>
            <a:r>
              <a:rPr lang="en-GB" dirty="0" err="1" smtClean="0">
                <a:latin typeface="Arial" panose="020B0604020202020204" pitchFamily="34" charset="0"/>
                <a:cs typeface="Arial" panose="020B0604020202020204" pitchFamily="34" charset="0"/>
              </a:rPr>
              <a:t>iedzīvotājiem</a:t>
            </a:r>
            <a:endParaRPr lang="lv-LV" dirty="0" smtClean="0">
              <a:latin typeface="Arial" panose="020B0604020202020204" pitchFamily="34" charset="0"/>
              <a:cs typeface="Arial" panose="020B0604020202020204" pitchFamily="34" charset="0"/>
            </a:endParaRPr>
          </a:p>
          <a:p>
            <a:pPr lvl="1">
              <a:buFont typeface="Wingdings" panose="05000000000000000000" pitchFamily="2" charset="2"/>
              <a:buChar char="Ø"/>
            </a:pPr>
            <a:r>
              <a:rPr lang="lv-LV" dirty="0" smtClean="0">
                <a:latin typeface="Arial" panose="020B0604020202020204" pitchFamily="34" charset="0"/>
                <a:cs typeface="Arial" panose="020B0604020202020204" pitchFamily="34" charset="0"/>
              </a:rPr>
              <a:t>v</a:t>
            </a:r>
            <a:r>
              <a:rPr lang="en-GB" dirty="0" err="1" smtClean="0">
                <a:latin typeface="Arial" panose="020B0604020202020204" pitchFamily="34" charset="0"/>
                <a:cs typeface="Arial" panose="020B0604020202020204" pitchFamily="34" charset="0"/>
              </a:rPr>
              <a:t>eicot</a:t>
            </a:r>
            <a:r>
              <a:rPr lang="en-GB" dirty="0" smtClean="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reorganizāciju</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bibliotekārais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pakalpojums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iedzīvotājiem</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netiek</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samazināts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mainīsies</a:t>
            </a:r>
            <a:r>
              <a:rPr lang="en-GB" dirty="0">
                <a:latin typeface="Arial" panose="020B0604020202020204" pitchFamily="34" charset="0"/>
                <a:cs typeface="Arial" panose="020B0604020202020204" pitchFamily="34" charset="0"/>
              </a:rPr>
              <a:t> </a:t>
            </a:r>
            <a:r>
              <a:rPr lang="lv-LV" dirty="0" smtClean="0">
                <a:latin typeface="Arial" panose="020B0604020202020204" pitchFamily="34" charset="0"/>
                <a:cs typeface="Arial" panose="020B0604020202020204" pitchFamily="34" charset="0"/>
              </a:rPr>
              <a:t>var </a:t>
            </a:r>
            <a:r>
              <a:rPr lang="en-GB" dirty="0" err="1" smtClean="0">
                <a:latin typeface="Arial" panose="020B0604020202020204" pitchFamily="34" charset="0"/>
                <a:cs typeface="Arial" panose="020B0604020202020204" pitchFamily="34" charset="0"/>
              </a:rPr>
              <a:t>tikai</a:t>
            </a:r>
            <a:r>
              <a:rPr lang="en-GB" dirty="0" smtClean="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pārvaldes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veids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kas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drīzāk</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uzlabos</a:t>
            </a:r>
            <a:r>
              <a:rPr lang="en-GB" dirty="0">
                <a:latin typeface="Arial" panose="020B0604020202020204" pitchFamily="34" charset="0"/>
                <a:cs typeface="Arial" panose="020B0604020202020204" pitchFamily="34" charset="0"/>
              </a:rPr>
              <a:t> un </a:t>
            </a:r>
            <a:r>
              <a:rPr lang="en-GB" dirty="0" err="1">
                <a:latin typeface="Arial" panose="020B0604020202020204" pitchFamily="34" charset="0"/>
                <a:cs typeface="Arial" panose="020B0604020202020204" pitchFamily="34" charset="0"/>
              </a:rPr>
              <a:t>nodrošinās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vienotas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prasības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sniegtā</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pakalpojuma</a:t>
            </a:r>
            <a:r>
              <a:rPr lang="en-GB" dirty="0">
                <a:latin typeface="Arial" panose="020B0604020202020204" pitchFamily="34" charset="0"/>
                <a:cs typeface="Arial" panose="020B0604020202020204" pitchFamily="34" charset="0"/>
              </a:rPr>
              <a:t> </a:t>
            </a:r>
            <a:r>
              <a:rPr lang="en-GB" dirty="0" err="1" smtClean="0">
                <a:latin typeface="Arial" panose="020B0604020202020204" pitchFamily="34" charset="0"/>
                <a:cs typeface="Arial" panose="020B0604020202020204" pitchFamily="34" charset="0"/>
              </a:rPr>
              <a:t>kvalitātei</a:t>
            </a:r>
            <a:endParaRPr lang="lv-LV" dirty="0">
              <a:latin typeface="Arial" panose="020B0604020202020204" pitchFamily="34" charset="0"/>
              <a:cs typeface="Arial" panose="020B0604020202020204" pitchFamily="34" charset="0"/>
            </a:endParaRPr>
          </a:p>
          <a:p>
            <a:endParaRPr lang="lv-LV" dirty="0"/>
          </a:p>
        </p:txBody>
      </p:sp>
    </p:spTree>
    <p:extLst>
      <p:ext uri="{BB962C8B-B14F-4D97-AF65-F5344CB8AC3E}">
        <p14:creationId xmlns:p14="http://schemas.microsoft.com/office/powerpoint/2010/main" val="51856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latin typeface="Arial" panose="020B0604020202020204" pitchFamily="34" charset="0"/>
                <a:cs typeface="Arial" panose="020B0604020202020204" pitchFamily="34" charset="0"/>
              </a:rPr>
              <a:t>Administratīvi teritoriālā reforma un bibliotēku tīkls </a:t>
            </a:r>
          </a:p>
        </p:txBody>
      </p:sp>
      <p:sp>
        <p:nvSpPr>
          <p:cNvPr id="3" name="Satura vietturis 2"/>
          <p:cNvSpPr>
            <a:spLocks noGrp="1"/>
          </p:cNvSpPr>
          <p:nvPr>
            <p:ph idx="1"/>
          </p:nvPr>
        </p:nvSpPr>
        <p:spPr/>
        <p:txBody>
          <a:bodyPr>
            <a:normAutofit fontScale="77500" lnSpcReduction="20000"/>
          </a:bodyPr>
          <a:lstStyle/>
          <a:p>
            <a:pPr marL="0" indent="0">
              <a:buNone/>
            </a:pPr>
            <a:r>
              <a:rPr lang="lv-LV" dirty="0" smtClean="0">
                <a:latin typeface="Arial" panose="020B0604020202020204" pitchFamily="34" charset="0"/>
                <a:cs typeface="Arial" panose="020B0604020202020204" pitchFamily="34" charset="0"/>
              </a:rPr>
              <a:t>No </a:t>
            </a:r>
            <a:r>
              <a:rPr lang="lv-LV" dirty="0">
                <a:latin typeface="Arial" panose="020B0604020202020204" pitchFamily="34" charset="0"/>
                <a:cs typeface="Arial" panose="020B0604020202020204" pitchFamily="34" charset="0"/>
              </a:rPr>
              <a:t>sekojošo reģiona galveno bibliotēku funkciju īstenošanas teritorijām aiziet: </a:t>
            </a:r>
            <a:endParaRPr lang="lv-LV"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lv-LV" sz="2100" dirty="0" smtClean="0">
                <a:latin typeface="Arial" panose="020B0604020202020204" pitchFamily="34" charset="0"/>
                <a:cs typeface="Arial" panose="020B0604020202020204" pitchFamily="34" charset="0"/>
              </a:rPr>
              <a:t>Alūksnes </a:t>
            </a:r>
            <a:r>
              <a:rPr lang="lv-LV" sz="2100" dirty="0">
                <a:latin typeface="Arial" panose="020B0604020202020204" pitchFamily="34" charset="0"/>
                <a:cs typeface="Arial" panose="020B0604020202020204" pitchFamily="34" charset="0"/>
              </a:rPr>
              <a:t>pilsētas </a:t>
            </a:r>
            <a:r>
              <a:rPr lang="lv-LV" sz="2100" dirty="0" smtClean="0">
                <a:latin typeface="Arial" panose="020B0604020202020204" pitchFamily="34" charset="0"/>
                <a:cs typeface="Arial" panose="020B0604020202020204" pitchFamily="34" charset="0"/>
              </a:rPr>
              <a:t>bibliotēkai  -  </a:t>
            </a:r>
            <a:r>
              <a:rPr lang="lv-LV" sz="2100" dirty="0" smtClean="0">
                <a:solidFill>
                  <a:schemeClr val="accent1">
                    <a:lumMod val="75000"/>
                  </a:schemeClr>
                </a:solidFill>
                <a:latin typeface="Arial" panose="020B0604020202020204" pitchFamily="34" charset="0"/>
                <a:cs typeface="Arial" panose="020B0604020202020204" pitchFamily="34" charset="0"/>
              </a:rPr>
              <a:t>Apes </a:t>
            </a:r>
            <a:r>
              <a:rPr lang="lv-LV" sz="2100" dirty="0">
                <a:solidFill>
                  <a:schemeClr val="accent1">
                    <a:lumMod val="75000"/>
                  </a:schemeClr>
                </a:solidFill>
                <a:latin typeface="Arial" panose="020B0604020202020204" pitchFamily="34" charset="0"/>
                <a:cs typeface="Arial" panose="020B0604020202020204" pitchFamily="34" charset="0"/>
              </a:rPr>
              <a:t>novada 4 bibliotēkas </a:t>
            </a:r>
            <a:endParaRPr lang="lv-LV" sz="2100" dirty="0" smtClean="0">
              <a:solidFill>
                <a:schemeClr val="accent1">
                  <a:lumMod val="75000"/>
                </a:schemeClr>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lv-LV" sz="2100" dirty="0" err="1" smtClean="0">
                <a:latin typeface="Arial" panose="020B0604020202020204" pitchFamily="34" charset="0"/>
                <a:cs typeface="Arial" panose="020B0604020202020204" pitchFamily="34" charset="0"/>
              </a:rPr>
              <a:t>Cēsu</a:t>
            </a:r>
            <a:r>
              <a:rPr lang="lv-LV" sz="2100" dirty="0" smtClean="0">
                <a:latin typeface="Arial" panose="020B0604020202020204" pitchFamily="34" charset="0"/>
                <a:cs typeface="Arial" panose="020B0604020202020204" pitchFamily="34" charset="0"/>
              </a:rPr>
              <a:t> </a:t>
            </a:r>
            <a:r>
              <a:rPr lang="lv-LV" sz="2100" dirty="0">
                <a:latin typeface="Arial" panose="020B0604020202020204" pitchFamily="34" charset="0"/>
                <a:cs typeface="Arial" panose="020B0604020202020204" pitchFamily="34" charset="0"/>
              </a:rPr>
              <a:t>centrālā </a:t>
            </a:r>
            <a:r>
              <a:rPr lang="lv-LV" sz="2100" dirty="0" smtClean="0">
                <a:latin typeface="Arial" panose="020B0604020202020204" pitchFamily="34" charset="0"/>
                <a:cs typeface="Arial" panose="020B0604020202020204" pitchFamily="34" charset="0"/>
              </a:rPr>
              <a:t>bibliotēkai  -  </a:t>
            </a:r>
            <a:r>
              <a:rPr lang="lv-LV" sz="2100" dirty="0" smtClean="0">
                <a:solidFill>
                  <a:schemeClr val="accent1">
                    <a:lumMod val="75000"/>
                  </a:schemeClr>
                </a:solidFill>
                <a:latin typeface="Arial" panose="020B0604020202020204" pitchFamily="34" charset="0"/>
                <a:cs typeface="Arial" panose="020B0604020202020204" pitchFamily="34" charset="0"/>
              </a:rPr>
              <a:t>Raunas </a:t>
            </a:r>
            <a:r>
              <a:rPr lang="lv-LV" sz="2100" dirty="0">
                <a:solidFill>
                  <a:schemeClr val="accent1">
                    <a:lumMod val="75000"/>
                  </a:schemeClr>
                </a:solidFill>
                <a:latin typeface="Arial" panose="020B0604020202020204" pitchFamily="34" charset="0"/>
                <a:cs typeface="Arial" panose="020B0604020202020204" pitchFamily="34" charset="0"/>
              </a:rPr>
              <a:t>novada 4 bibliotēkas </a:t>
            </a:r>
            <a:r>
              <a:rPr lang="lv-LV" sz="2100" dirty="0" smtClean="0">
                <a:solidFill>
                  <a:schemeClr val="accent1">
                    <a:lumMod val="75000"/>
                  </a:schemeClr>
                </a:solidFill>
                <a:latin typeface="Arial" panose="020B0604020202020204" pitchFamily="34" charset="0"/>
                <a:cs typeface="Arial" panose="020B0604020202020204" pitchFamily="34" charset="0"/>
              </a:rPr>
              <a:t> </a:t>
            </a:r>
          </a:p>
          <a:p>
            <a:pPr>
              <a:buFont typeface="Wingdings" panose="05000000000000000000" pitchFamily="2" charset="2"/>
              <a:buChar char="Ø"/>
            </a:pPr>
            <a:r>
              <a:rPr lang="lv-LV" sz="2100" dirty="0" smtClean="0">
                <a:latin typeface="Arial" panose="020B0604020202020204" pitchFamily="34" charset="0"/>
                <a:cs typeface="Arial" panose="020B0604020202020204" pitchFamily="34" charset="0"/>
              </a:rPr>
              <a:t>Jēkabpils </a:t>
            </a:r>
            <a:r>
              <a:rPr lang="lv-LV" sz="2100" dirty="0">
                <a:latin typeface="Arial" panose="020B0604020202020204" pitchFamily="34" charset="0"/>
                <a:cs typeface="Arial" panose="020B0604020202020204" pitchFamily="34" charset="0"/>
              </a:rPr>
              <a:t>Galvenā bibliotēkai </a:t>
            </a:r>
            <a:r>
              <a:rPr lang="lv-LV" sz="2100" dirty="0" smtClean="0">
                <a:latin typeface="Arial" panose="020B0604020202020204" pitchFamily="34" charset="0"/>
                <a:cs typeface="Arial" panose="020B0604020202020204" pitchFamily="34" charset="0"/>
              </a:rPr>
              <a:t> - </a:t>
            </a:r>
            <a:r>
              <a:rPr lang="lv-LV" sz="2100" dirty="0" smtClean="0">
                <a:solidFill>
                  <a:schemeClr val="accent1">
                    <a:lumMod val="75000"/>
                  </a:schemeClr>
                </a:solidFill>
                <a:latin typeface="Arial" panose="020B0604020202020204" pitchFamily="34" charset="0"/>
                <a:cs typeface="Arial" panose="020B0604020202020204" pitchFamily="34" charset="0"/>
              </a:rPr>
              <a:t>Neretas </a:t>
            </a:r>
            <a:r>
              <a:rPr lang="lv-LV" sz="2100" dirty="0">
                <a:solidFill>
                  <a:schemeClr val="accent1">
                    <a:lumMod val="75000"/>
                  </a:schemeClr>
                </a:solidFill>
                <a:latin typeface="Arial" panose="020B0604020202020204" pitchFamily="34" charset="0"/>
                <a:cs typeface="Arial" panose="020B0604020202020204" pitchFamily="34" charset="0"/>
              </a:rPr>
              <a:t>novada 6 bibliotēkas </a:t>
            </a:r>
            <a:endParaRPr lang="lv-LV" sz="2100" dirty="0" smtClean="0">
              <a:solidFill>
                <a:schemeClr val="accent1">
                  <a:lumMod val="75000"/>
                </a:schemeClr>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lv-LV" sz="2100" dirty="0" smtClean="0">
                <a:latin typeface="Arial" panose="020B0604020202020204" pitchFamily="34" charset="0"/>
                <a:cs typeface="Arial" panose="020B0604020202020204" pitchFamily="34" charset="0"/>
              </a:rPr>
              <a:t>Limbažu </a:t>
            </a:r>
            <a:r>
              <a:rPr lang="lv-LV" sz="2100" dirty="0">
                <a:latin typeface="Arial" panose="020B0604020202020204" pitchFamily="34" charset="0"/>
                <a:cs typeface="Arial" panose="020B0604020202020204" pitchFamily="34" charset="0"/>
              </a:rPr>
              <a:t>Galvenā </a:t>
            </a:r>
            <a:r>
              <a:rPr lang="lv-LV" sz="2100" dirty="0" smtClean="0">
                <a:latin typeface="Arial" panose="020B0604020202020204" pitchFamily="34" charset="0"/>
                <a:cs typeface="Arial" panose="020B0604020202020204" pitchFamily="34" charset="0"/>
              </a:rPr>
              <a:t>bibliotēkai -  </a:t>
            </a:r>
            <a:r>
              <a:rPr lang="lv-LV" sz="2100" dirty="0">
                <a:solidFill>
                  <a:schemeClr val="accent1">
                    <a:lumMod val="75000"/>
                  </a:schemeClr>
                </a:solidFill>
                <a:latin typeface="Arial" panose="020B0604020202020204" pitchFamily="34" charset="0"/>
                <a:cs typeface="Arial" panose="020B0604020202020204" pitchFamily="34" charset="0"/>
              </a:rPr>
              <a:t>Skultes pagasta 3 bibliotēkas </a:t>
            </a:r>
            <a:endParaRPr lang="lv-LV" sz="2100" dirty="0" smtClean="0">
              <a:solidFill>
                <a:schemeClr val="accent1">
                  <a:lumMod val="75000"/>
                </a:schemeClr>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lv-LV" sz="2100" dirty="0" smtClean="0">
                <a:latin typeface="Arial" panose="020B0604020202020204" pitchFamily="34" charset="0"/>
                <a:cs typeface="Arial" panose="020B0604020202020204" pitchFamily="34" charset="0"/>
              </a:rPr>
              <a:t>Līvānu </a:t>
            </a:r>
            <a:r>
              <a:rPr lang="lv-LV" sz="2100" dirty="0">
                <a:latin typeface="Arial" panose="020B0604020202020204" pitchFamily="34" charset="0"/>
                <a:cs typeface="Arial" panose="020B0604020202020204" pitchFamily="34" charset="0"/>
              </a:rPr>
              <a:t>novada Centrālā bibliotēkai </a:t>
            </a:r>
            <a:r>
              <a:rPr lang="lv-LV" sz="2100" dirty="0" smtClean="0">
                <a:latin typeface="Arial" panose="020B0604020202020204" pitchFamily="34" charset="0"/>
                <a:cs typeface="Arial" panose="020B0604020202020204" pitchFamily="34" charset="0"/>
              </a:rPr>
              <a:t> -  </a:t>
            </a:r>
            <a:r>
              <a:rPr lang="lv-LV" sz="2100" dirty="0" smtClean="0">
                <a:solidFill>
                  <a:schemeClr val="accent1">
                    <a:lumMod val="75000"/>
                  </a:schemeClr>
                </a:solidFill>
                <a:latin typeface="Arial" panose="020B0604020202020204" pitchFamily="34" charset="0"/>
                <a:cs typeface="Arial" panose="020B0604020202020204" pitchFamily="34" charset="0"/>
              </a:rPr>
              <a:t>Ilūkstes </a:t>
            </a:r>
            <a:r>
              <a:rPr lang="lv-LV" sz="2100" dirty="0">
                <a:solidFill>
                  <a:schemeClr val="accent1">
                    <a:lumMod val="75000"/>
                  </a:schemeClr>
                </a:solidFill>
                <a:latin typeface="Arial" panose="020B0604020202020204" pitchFamily="34" charset="0"/>
                <a:cs typeface="Arial" panose="020B0604020202020204" pitchFamily="34" charset="0"/>
              </a:rPr>
              <a:t>novada 9 bibliotēkas </a:t>
            </a:r>
          </a:p>
          <a:p>
            <a:pPr>
              <a:buFont typeface="Wingdings" panose="05000000000000000000" pitchFamily="2" charset="2"/>
              <a:buChar char="Ø"/>
            </a:pPr>
            <a:r>
              <a:rPr lang="lv-LV" sz="2100" dirty="0" smtClean="0">
                <a:latin typeface="Arial" panose="020B0604020202020204" pitchFamily="34" charset="0"/>
                <a:cs typeface="Arial" panose="020B0604020202020204" pitchFamily="34" charset="0"/>
              </a:rPr>
              <a:t>Madonas novada bibliotēkai -  </a:t>
            </a:r>
            <a:r>
              <a:rPr lang="lv-LV" sz="2100" dirty="0" smtClean="0">
                <a:solidFill>
                  <a:schemeClr val="accent1">
                    <a:lumMod val="75000"/>
                  </a:schemeClr>
                </a:solidFill>
                <a:latin typeface="Arial" panose="020B0604020202020204" pitchFamily="34" charset="0"/>
                <a:cs typeface="Arial" panose="020B0604020202020204" pitchFamily="34" charset="0"/>
              </a:rPr>
              <a:t>Varakļānu novada 3 bibliotēkas  </a:t>
            </a:r>
          </a:p>
          <a:p>
            <a:pPr>
              <a:buFont typeface="Wingdings" panose="05000000000000000000" pitchFamily="2" charset="2"/>
              <a:buChar char="Ø"/>
            </a:pPr>
            <a:r>
              <a:rPr lang="lv-LV" sz="2100" dirty="0" smtClean="0">
                <a:latin typeface="Arial" panose="020B0604020202020204" pitchFamily="34" charset="0"/>
                <a:cs typeface="Arial" panose="020B0604020202020204" pitchFamily="34" charset="0"/>
              </a:rPr>
              <a:t>Valkas </a:t>
            </a:r>
            <a:r>
              <a:rPr lang="lv-LV" sz="2100" dirty="0">
                <a:latin typeface="Arial" panose="020B0604020202020204" pitchFamily="34" charset="0"/>
                <a:cs typeface="Arial" panose="020B0604020202020204" pitchFamily="34" charset="0"/>
              </a:rPr>
              <a:t>pilsētas bibliotēkai </a:t>
            </a:r>
            <a:r>
              <a:rPr lang="lv-LV" sz="2100" dirty="0" smtClean="0">
                <a:latin typeface="Arial" panose="020B0604020202020204" pitchFamily="34" charset="0"/>
                <a:cs typeface="Arial" panose="020B0604020202020204" pitchFamily="34" charset="0"/>
              </a:rPr>
              <a:t> - </a:t>
            </a:r>
            <a:r>
              <a:rPr lang="lv-LV" sz="2100" dirty="0" smtClean="0">
                <a:solidFill>
                  <a:schemeClr val="accent1">
                    <a:lumMod val="75000"/>
                  </a:schemeClr>
                </a:solidFill>
                <a:latin typeface="Arial" panose="020B0604020202020204" pitchFamily="34" charset="0"/>
                <a:cs typeface="Arial" panose="020B0604020202020204" pitchFamily="34" charset="0"/>
              </a:rPr>
              <a:t>Strenču </a:t>
            </a:r>
            <a:r>
              <a:rPr lang="lv-LV" sz="2100" dirty="0">
                <a:solidFill>
                  <a:schemeClr val="accent1">
                    <a:lumMod val="75000"/>
                  </a:schemeClr>
                </a:solidFill>
                <a:latin typeface="Arial" panose="020B0604020202020204" pitchFamily="34" charset="0"/>
                <a:cs typeface="Arial" panose="020B0604020202020204" pitchFamily="34" charset="0"/>
              </a:rPr>
              <a:t>novada 5 bibliotēkas </a:t>
            </a:r>
            <a:endParaRPr lang="lv-LV" sz="2100" dirty="0" smtClean="0">
              <a:solidFill>
                <a:schemeClr val="accent1">
                  <a:lumMod val="75000"/>
                </a:schemeClr>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lv-LV" sz="2100" dirty="0" smtClean="0">
                <a:latin typeface="Arial" panose="020B0604020202020204" pitchFamily="34" charset="0"/>
                <a:cs typeface="Arial" panose="020B0604020202020204" pitchFamily="34" charset="0"/>
              </a:rPr>
              <a:t>Preiļu </a:t>
            </a:r>
            <a:r>
              <a:rPr lang="lv-LV" sz="2100" dirty="0">
                <a:latin typeface="Arial" panose="020B0604020202020204" pitchFamily="34" charset="0"/>
                <a:cs typeface="Arial" panose="020B0604020202020204" pitchFamily="34" charset="0"/>
              </a:rPr>
              <a:t>Galvenā </a:t>
            </a:r>
            <a:r>
              <a:rPr lang="lv-LV" sz="2100" dirty="0" smtClean="0">
                <a:latin typeface="Arial" panose="020B0604020202020204" pitchFamily="34" charset="0"/>
                <a:cs typeface="Arial" panose="020B0604020202020204" pitchFamily="34" charset="0"/>
              </a:rPr>
              <a:t>bibliotēkai -  </a:t>
            </a:r>
            <a:r>
              <a:rPr lang="lv-LV" sz="2100" dirty="0">
                <a:solidFill>
                  <a:schemeClr val="accent1">
                    <a:lumMod val="75000"/>
                  </a:schemeClr>
                </a:solidFill>
                <a:latin typeface="Arial" panose="020B0604020202020204" pitchFamily="34" charset="0"/>
                <a:cs typeface="Arial" panose="020B0604020202020204" pitchFamily="34" charset="0"/>
              </a:rPr>
              <a:t>Aglonas novada 3 pagastu bibliotēkas</a:t>
            </a:r>
          </a:p>
        </p:txBody>
      </p:sp>
    </p:spTree>
    <p:extLst>
      <p:ext uri="{BB962C8B-B14F-4D97-AF65-F5344CB8AC3E}">
        <p14:creationId xmlns:p14="http://schemas.microsoft.com/office/powerpoint/2010/main" val="18339831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latin typeface="Arial" panose="020B0604020202020204" pitchFamily="34" charset="0"/>
                <a:cs typeface="Arial" panose="020B0604020202020204" pitchFamily="34" charset="0"/>
              </a:rPr>
              <a:t>Administratīvi teritoriālā reforma un bibliotēku tīkls </a:t>
            </a:r>
          </a:p>
        </p:txBody>
      </p:sp>
      <p:sp>
        <p:nvSpPr>
          <p:cNvPr id="3" name="Satura vietturis 2"/>
          <p:cNvSpPr>
            <a:spLocks noGrp="1"/>
          </p:cNvSpPr>
          <p:nvPr>
            <p:ph idx="1"/>
          </p:nvPr>
        </p:nvSpPr>
        <p:spPr>
          <a:xfrm>
            <a:off x="1451579" y="2015732"/>
            <a:ext cx="9778916" cy="3450613"/>
          </a:xfrm>
        </p:spPr>
        <p:txBody>
          <a:bodyPr>
            <a:normAutofit/>
          </a:bodyPr>
          <a:lstStyle/>
          <a:p>
            <a:pPr marL="0" indent="0">
              <a:buNone/>
            </a:pPr>
            <a:r>
              <a:rPr lang="lv-LV" sz="1600" dirty="0" smtClean="0">
                <a:latin typeface="Arial" panose="020B0604020202020204" pitchFamily="34" charset="0"/>
                <a:cs typeface="Arial" panose="020B0604020202020204" pitchFamily="34" charset="0"/>
              </a:rPr>
              <a:t>Sekojošo </a:t>
            </a:r>
            <a:r>
              <a:rPr lang="lv-LV" sz="1600" dirty="0">
                <a:latin typeface="Arial" panose="020B0604020202020204" pitchFamily="34" charset="0"/>
                <a:cs typeface="Arial" panose="020B0604020202020204" pitchFamily="34" charset="0"/>
              </a:rPr>
              <a:t>reģiona galveno bibliotēku funkciju īstenošanas teritorijām pievienosies: </a:t>
            </a:r>
            <a:endParaRPr lang="lv-LV" sz="16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Aizkraukles </a:t>
            </a:r>
            <a:r>
              <a:rPr lang="lv-LV" sz="1600" dirty="0">
                <a:latin typeface="Arial" panose="020B0604020202020204" pitchFamily="34" charset="0"/>
                <a:cs typeface="Arial" panose="020B0604020202020204" pitchFamily="34" charset="0"/>
              </a:rPr>
              <a:t>pilsētas </a:t>
            </a:r>
            <a:r>
              <a:rPr lang="lv-LV" sz="1600" dirty="0" smtClean="0">
                <a:latin typeface="Arial" panose="020B0604020202020204" pitchFamily="34" charset="0"/>
                <a:cs typeface="Arial" panose="020B0604020202020204" pitchFamily="34" charset="0"/>
              </a:rPr>
              <a:t>bibliotēkai -  </a:t>
            </a:r>
            <a:r>
              <a:rPr lang="lv-LV" sz="1600" dirty="0">
                <a:solidFill>
                  <a:srgbClr val="00B050"/>
                </a:solidFill>
                <a:latin typeface="Arial" panose="020B0604020202020204" pitchFamily="34" charset="0"/>
                <a:cs typeface="Arial" panose="020B0604020202020204" pitchFamily="34" charset="0"/>
              </a:rPr>
              <a:t>Neretas novada 6 bibliotēkas </a:t>
            </a:r>
            <a:endParaRPr lang="lv-LV" sz="1600" dirty="0" smtClean="0">
              <a:solidFill>
                <a:srgbClr val="00B050"/>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Rēzeknes </a:t>
            </a:r>
            <a:r>
              <a:rPr lang="lv-LV" sz="1600" dirty="0">
                <a:latin typeface="Arial" panose="020B0604020202020204" pitchFamily="34" charset="0"/>
                <a:cs typeface="Arial" panose="020B0604020202020204" pitchFamily="34" charset="0"/>
              </a:rPr>
              <a:t>Centrālā </a:t>
            </a:r>
            <a:r>
              <a:rPr lang="lv-LV" sz="1600" dirty="0" smtClean="0">
                <a:latin typeface="Arial" panose="020B0604020202020204" pitchFamily="34" charset="0"/>
                <a:cs typeface="Arial" panose="020B0604020202020204" pitchFamily="34" charset="0"/>
              </a:rPr>
              <a:t>bibliotēkai -  </a:t>
            </a:r>
            <a:r>
              <a:rPr lang="lv-LV" sz="1600" dirty="0">
                <a:solidFill>
                  <a:srgbClr val="00B050"/>
                </a:solidFill>
                <a:latin typeface="Arial" panose="020B0604020202020204" pitchFamily="34" charset="0"/>
                <a:cs typeface="Arial" panose="020B0604020202020204" pitchFamily="34" charset="0"/>
              </a:rPr>
              <a:t>Varakļānu novada 3 bibliotēkas </a:t>
            </a:r>
            <a:r>
              <a:rPr lang="lv-LV" sz="1600" dirty="0" smtClean="0">
                <a:solidFill>
                  <a:srgbClr val="00B050"/>
                </a:solidFill>
                <a:latin typeface="Arial" panose="020B0604020202020204" pitchFamily="34" charset="0"/>
                <a:cs typeface="Arial" panose="020B0604020202020204" pitchFamily="34" charset="0"/>
              </a:rPr>
              <a:t> </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Valkas pilsētas bibliotēkai - </a:t>
            </a:r>
            <a:r>
              <a:rPr lang="lv-LV" sz="1600" dirty="0" smtClean="0">
                <a:solidFill>
                  <a:srgbClr val="00B050"/>
                </a:solidFill>
                <a:latin typeface="Arial" panose="020B0604020202020204" pitchFamily="34" charset="0"/>
                <a:cs typeface="Arial" panose="020B0604020202020204" pitchFamily="34" charset="0"/>
              </a:rPr>
              <a:t>Raunas novada 4 bibliotēkas un Apes novada 4 bibliotēkas </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Valmieras bibliotēkai -  </a:t>
            </a:r>
            <a:r>
              <a:rPr lang="lv-LV" sz="1600" dirty="0" smtClean="0">
                <a:solidFill>
                  <a:srgbClr val="00B050"/>
                </a:solidFill>
                <a:latin typeface="Arial" panose="020B0604020202020204" pitchFamily="34" charset="0"/>
                <a:cs typeface="Arial" panose="020B0604020202020204" pitchFamily="34" charset="0"/>
              </a:rPr>
              <a:t>Strenču novada 5 bibliotēkas</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Salaspils novada bibliotēkai -  </a:t>
            </a:r>
            <a:r>
              <a:rPr lang="lv-LV" sz="1600" dirty="0" smtClean="0">
                <a:solidFill>
                  <a:srgbClr val="00B050"/>
                </a:solidFill>
                <a:latin typeface="Arial" panose="020B0604020202020204" pitchFamily="34" charset="0"/>
                <a:cs typeface="Arial" panose="020B0604020202020204" pitchFamily="34" charset="0"/>
              </a:rPr>
              <a:t>Skultes pagasta 3 bibliotēkas  </a:t>
            </a:r>
          </a:p>
          <a:p>
            <a:pPr>
              <a:buFont typeface="Wingdings" panose="05000000000000000000" pitchFamily="2" charset="2"/>
              <a:buChar char="Ø"/>
            </a:pPr>
            <a:r>
              <a:rPr lang="lv-LV" sz="1600" dirty="0" smtClean="0">
                <a:latin typeface="Arial" panose="020B0604020202020204" pitchFamily="34" charset="0"/>
                <a:cs typeface="Arial" panose="020B0604020202020204" pitchFamily="34" charset="0"/>
              </a:rPr>
              <a:t>Krāslavas </a:t>
            </a:r>
            <a:r>
              <a:rPr lang="lv-LV" sz="1600" dirty="0">
                <a:latin typeface="Arial" panose="020B0604020202020204" pitchFamily="34" charset="0"/>
                <a:cs typeface="Arial" panose="020B0604020202020204" pitchFamily="34" charset="0"/>
              </a:rPr>
              <a:t>novada Centrālā bibliotēkai </a:t>
            </a:r>
            <a:r>
              <a:rPr lang="lv-LV" sz="1600" dirty="0" smtClean="0">
                <a:latin typeface="Arial" panose="020B0604020202020204" pitchFamily="34" charset="0"/>
                <a:cs typeface="Arial" panose="020B0604020202020204" pitchFamily="34" charset="0"/>
              </a:rPr>
              <a:t> - </a:t>
            </a:r>
            <a:r>
              <a:rPr lang="lv-LV" sz="1600" dirty="0" smtClean="0">
                <a:solidFill>
                  <a:srgbClr val="00B050"/>
                </a:solidFill>
                <a:latin typeface="Arial" panose="020B0604020202020204" pitchFamily="34" charset="0"/>
                <a:cs typeface="Arial" panose="020B0604020202020204" pitchFamily="34" charset="0"/>
              </a:rPr>
              <a:t>Aglonas </a:t>
            </a:r>
            <a:r>
              <a:rPr lang="lv-LV" sz="1600" dirty="0">
                <a:solidFill>
                  <a:srgbClr val="00B050"/>
                </a:solidFill>
                <a:latin typeface="Arial" panose="020B0604020202020204" pitchFamily="34" charset="0"/>
                <a:cs typeface="Arial" panose="020B0604020202020204" pitchFamily="34" charset="0"/>
              </a:rPr>
              <a:t>novada 3 pagastu bibliotēkas</a:t>
            </a:r>
          </a:p>
        </p:txBody>
      </p:sp>
    </p:spTree>
    <p:extLst>
      <p:ext uri="{BB962C8B-B14F-4D97-AF65-F5344CB8AC3E}">
        <p14:creationId xmlns:p14="http://schemas.microsoft.com/office/powerpoint/2010/main" val="16509050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latin typeface="Arial" panose="020B0604020202020204" pitchFamily="34" charset="0"/>
                <a:cs typeface="Arial" panose="020B0604020202020204" pitchFamily="34" charset="0"/>
              </a:rPr>
              <a:t>Reģiona galvenās bibliotēkas funkcijas saskaņā ar Bibliotēku likuma 12.pantu</a:t>
            </a:r>
          </a:p>
        </p:txBody>
      </p:sp>
      <p:sp>
        <p:nvSpPr>
          <p:cNvPr id="3" name="Satura vietturis 2"/>
          <p:cNvSpPr>
            <a:spLocks noGrp="1"/>
          </p:cNvSpPr>
          <p:nvPr>
            <p:ph idx="1"/>
          </p:nvPr>
        </p:nvSpPr>
        <p:spPr/>
        <p:txBody>
          <a:bodyPr/>
          <a:lstStyle/>
          <a:p>
            <a:pPr marL="0" indent="0">
              <a:buNone/>
            </a:pPr>
            <a:r>
              <a:rPr lang="lv-LV" dirty="0" smtClean="0">
                <a:latin typeface="Arial" panose="020B0604020202020204" pitchFamily="34" charset="0"/>
                <a:cs typeface="Arial" panose="020B0604020202020204" pitchFamily="34" charset="0"/>
              </a:rPr>
              <a:t>Novadu </a:t>
            </a:r>
            <a:r>
              <a:rPr lang="lv-LV" dirty="0">
                <a:latin typeface="Arial" panose="020B0604020202020204" pitchFamily="34" charset="0"/>
                <a:cs typeface="Arial" panose="020B0604020202020204" pitchFamily="34" charset="0"/>
              </a:rPr>
              <a:t>domes un </a:t>
            </a:r>
            <a:r>
              <a:rPr lang="lv-LV" dirty="0" err="1">
                <a:latin typeface="Arial" panose="020B0604020202020204" pitchFamily="34" charset="0"/>
                <a:cs typeface="Arial" panose="020B0604020202020204" pitchFamily="34" charset="0"/>
              </a:rPr>
              <a:t>valstpilsētas</a:t>
            </a:r>
            <a:r>
              <a:rPr lang="lv-LV" dirty="0">
                <a:latin typeface="Arial" panose="020B0604020202020204" pitchFamily="34" charset="0"/>
                <a:cs typeface="Arial" panose="020B0604020202020204" pitchFamily="34" charset="0"/>
              </a:rPr>
              <a:t> dome, savstarpēji vienojoties un ņemot vērā Latvijas Bibliotēku padomes ieteikumus, izvirza vienu no attiecīgajā teritorijā esošajām bibliotēkām </a:t>
            </a:r>
            <a:r>
              <a:rPr lang="lv-LV" b="1" dirty="0">
                <a:latin typeface="Arial" panose="020B0604020202020204" pitchFamily="34" charset="0"/>
                <a:cs typeface="Arial" panose="020B0604020202020204" pitchFamily="34" charset="0"/>
              </a:rPr>
              <a:t>reģiona galvenās bibliotēkas statusam</a:t>
            </a:r>
            <a:r>
              <a:rPr lang="lv-LV" dirty="0">
                <a:latin typeface="Arial" panose="020B0604020202020204" pitchFamily="34" charset="0"/>
                <a:cs typeface="Arial" panose="020B0604020202020204" pitchFamily="34" charset="0"/>
              </a:rPr>
              <a:t>, nosakot tās uzdevumus un nodrošinot tās darbībai nepieciešamos finanšu </a:t>
            </a:r>
            <a:r>
              <a:rPr lang="lv-LV" dirty="0" smtClean="0">
                <a:latin typeface="Arial" panose="020B0604020202020204" pitchFamily="34" charset="0"/>
                <a:cs typeface="Arial" panose="020B0604020202020204" pitchFamily="34" charset="0"/>
              </a:rPr>
              <a:t>līdzekļus</a:t>
            </a:r>
            <a:endParaRPr lang="lv-L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6820489"/>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TM10001114[[fn=Galerija]]</Template>
  <TotalTime>327</TotalTime>
  <Words>963</Words>
  <Application>Microsoft Office PowerPoint</Application>
  <PresentationFormat>Platekrāna</PresentationFormat>
  <Paragraphs>89</Paragraphs>
  <Slides>14</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14</vt:i4>
      </vt:variant>
    </vt:vector>
  </HeadingPairs>
  <TitlesOfParts>
    <vt:vector size="19" baseType="lpstr">
      <vt:lpstr>Arial</vt:lpstr>
      <vt:lpstr>Calibri</vt:lpstr>
      <vt:lpstr>Gill Sans MT</vt:lpstr>
      <vt:lpstr>Wingdings</vt:lpstr>
      <vt:lpstr>Gallery</vt:lpstr>
      <vt:lpstr>Bibliotēkas  un administratīvi teritoriālā reforma </vt:lpstr>
      <vt:lpstr>Administratīvi teritoriālā reforma</vt:lpstr>
      <vt:lpstr>Administratīvi teritoriālā reforma</vt:lpstr>
      <vt:lpstr>Administratīvi teritoriālā reforma</vt:lpstr>
      <vt:lpstr>Bibliotēku tīkls novados: „Vietējas nozīmes bibliotēku tīkla darbības noteikumi” </vt:lpstr>
      <vt:lpstr>Administratīvi teritoriālā reforma un bibliotēku tīkls </vt:lpstr>
      <vt:lpstr>Administratīvi teritoriālā reforma un bibliotēku tīkls </vt:lpstr>
      <vt:lpstr>Administratīvi teritoriālā reforma un bibliotēku tīkls </vt:lpstr>
      <vt:lpstr>Reģiona galvenās bibliotēkas funkcijas saskaņā ar Bibliotēku likuma 12.pantu</vt:lpstr>
      <vt:lpstr>Reģiona galvenās bibliotēkas funkcijas saskaņā ar Bibliotēku likuma 12.pantu </vt:lpstr>
      <vt:lpstr>Bibliotēku tīkls Jēkabpils reģionā</vt:lpstr>
      <vt:lpstr>Administratīvi teritoriālā reforma un bibliotēku tīkls </vt:lpstr>
      <vt:lpstr>Jēkabpils Galvenā bibliotēka kā metodiskais un konsultatīvais centrs tagad un turpmāk: </vt:lpstr>
      <vt:lpstr>Neskaidrības par finansiālām un saimnieciskām lietām: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Zinaīda Rabša</dc:creator>
  <cp:lastModifiedBy>Rudīte Kļaviņa</cp:lastModifiedBy>
  <cp:revision>33</cp:revision>
  <cp:lastPrinted>2021-03-10T11:47:50Z</cp:lastPrinted>
  <dcterms:created xsi:type="dcterms:W3CDTF">2021-03-09T13:06:57Z</dcterms:created>
  <dcterms:modified xsi:type="dcterms:W3CDTF">2021-03-11T09:49:17Z</dcterms:modified>
</cp:coreProperties>
</file>